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97" r:id="rId1"/>
    <p:sldMasterId id="2147484078" r:id="rId2"/>
  </p:sldMasterIdLst>
  <p:notesMasterIdLst>
    <p:notesMasterId r:id="rId24"/>
  </p:notesMasterIdLst>
  <p:handoutMasterIdLst>
    <p:handoutMasterId r:id="rId25"/>
  </p:handoutMasterIdLst>
  <p:sldIdLst>
    <p:sldId id="1176" r:id="rId3"/>
    <p:sldId id="1177" r:id="rId4"/>
    <p:sldId id="1178" r:id="rId5"/>
    <p:sldId id="1250" r:id="rId6"/>
    <p:sldId id="1285" r:id="rId7"/>
    <p:sldId id="1249" r:id="rId8"/>
    <p:sldId id="1248" r:id="rId9"/>
    <p:sldId id="1279" r:id="rId10"/>
    <p:sldId id="1252" r:id="rId11"/>
    <p:sldId id="1271" r:id="rId12"/>
    <p:sldId id="1272" r:id="rId13"/>
    <p:sldId id="1266" r:id="rId14"/>
    <p:sldId id="1281" r:id="rId15"/>
    <p:sldId id="1261" r:id="rId16"/>
    <p:sldId id="1288" r:id="rId17"/>
    <p:sldId id="1289" r:id="rId18"/>
    <p:sldId id="1265" r:id="rId19"/>
    <p:sldId id="1253" r:id="rId20"/>
    <p:sldId id="1273" r:id="rId21"/>
    <p:sldId id="1173" r:id="rId22"/>
    <p:sldId id="1290" r:id="rId23"/>
  </p:sldIdLst>
  <p:sldSz cx="12188825" cy="6858000"/>
  <p:notesSz cx="7010400" cy="9296400"/>
  <p:embeddedFontLst>
    <p:embeddedFont>
      <p:font typeface="Calibri" pitchFamily="34" charset="0"/>
      <p:regular r:id="rId26"/>
      <p:bold r:id="rId27"/>
      <p:italic r:id="rId28"/>
      <p:boldItalic r:id="rId29"/>
    </p:embeddedFont>
    <p:embeddedFont>
      <p:font typeface="微软雅黑" pitchFamily="34" charset="-122"/>
      <p:regular r:id="rId30"/>
      <p:bold r:id="rId31"/>
    </p:embeddedFont>
    <p:embeddedFont>
      <p:font typeface="ＭＳ Ｐゴシック" pitchFamily="34" charset="-128"/>
      <p:regular r:id="rId32"/>
    </p:embeddedFont>
    <p:embeddedFont>
      <p:font typeface="Verdana" pitchFamily="34" charset="0"/>
      <p:regular r:id="rId33"/>
      <p:bold r:id="rId34"/>
      <p:italic r:id="rId35"/>
      <p:boldItalic r:id="rId36"/>
    </p:embeddedFont>
    <p:embeddedFont>
      <p:font typeface="Arial Unicode MS" pitchFamily="34" charset="-122"/>
      <p:regular r:id="rId37"/>
    </p:embeddedFont>
    <p:embeddedFont>
      <p:font typeface="Segoe UI" pitchFamily="34" charset="0"/>
      <p:regular r:id="rId38"/>
      <p:bold r:id="rId39"/>
      <p:italic r:id="rId40"/>
      <p:boldItalic r:id="rId41"/>
    </p:embeddedFont>
  </p:embeddedFontLst>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3840">
          <p15:clr>
            <a:srgbClr val="A4A3A4"/>
          </p15:clr>
        </p15:guide>
        <p15:guide id="3" orient="horz" pos="745">
          <p15:clr>
            <a:srgbClr val="A4A3A4"/>
          </p15:clr>
        </p15:guide>
        <p15:guide id="4" pos="3839">
          <p15:clr>
            <a:srgbClr val="A4A3A4"/>
          </p15:clr>
        </p15:guide>
        <p15:guide id="5" pos="383">
          <p15:clr>
            <a:srgbClr val="A4A3A4"/>
          </p15:clr>
        </p15:guide>
        <p15:guide id="6" pos="7522">
          <p15:clr>
            <a:srgbClr val="A4A3A4"/>
          </p15:clr>
        </p15:guide>
        <p15:guide id="7" pos="3262">
          <p15:clr>
            <a:srgbClr val="A4A3A4"/>
          </p15:clr>
        </p15:guide>
        <p15:guide id="8" pos="4821">
          <p15:clr>
            <a:srgbClr val="A4A3A4"/>
          </p15:clr>
        </p15:guide>
        <p15:guide id="9" pos="7044">
          <p15:clr>
            <a:srgbClr val="A4A3A4"/>
          </p15:clr>
        </p15:guide>
      </p15:sldGuideLst>
    </p:ext>
    <p:ext uri="{2D200454-40CA-4A62-9FC3-DE9A4176ACB9}">
      <p15:notesGuideLst xmlns:p15="http://schemas.microsoft.com/office/powerpoint/2012/main" xmlns="">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riti Canny" initials="C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0080A5"/>
    <a:srgbClr val="0096D6"/>
    <a:srgbClr val="BFBFBF"/>
    <a:srgbClr val="00908C"/>
    <a:srgbClr val="333333"/>
    <a:srgbClr val="008041"/>
    <a:srgbClr val="01BBBB"/>
    <a:srgbClr val="00484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85" autoAdjust="0"/>
    <p:restoredTop sz="90629" autoAdjust="0"/>
  </p:normalViewPr>
  <p:slideViewPr>
    <p:cSldViewPr snapToGrid="0">
      <p:cViewPr>
        <p:scale>
          <a:sx n="50" d="100"/>
          <a:sy n="50" d="100"/>
        </p:scale>
        <p:origin x="-1224" y="-392"/>
      </p:cViewPr>
      <p:guideLst>
        <p:guide orient="horz" pos="2160"/>
        <p:guide orient="horz" pos="4152"/>
        <p:guide orient="horz" pos="3467"/>
        <p:guide pos="3839"/>
        <p:guide pos="390"/>
        <p:guide pos="7528"/>
        <p:guide pos="3262"/>
        <p:guide pos="4821"/>
        <p:guide pos="7043"/>
      </p:guideLst>
    </p:cSldViewPr>
  </p:slideViewPr>
  <p:notesTextViewPr>
    <p:cViewPr>
      <p:scale>
        <a:sx n="100" d="100"/>
        <a:sy n="100" d="100"/>
      </p:scale>
      <p:origin x="0" y="0"/>
    </p:cViewPr>
  </p:notesTextViewPr>
  <p:sorterViewPr>
    <p:cViewPr>
      <p:scale>
        <a:sx n="132" d="100"/>
        <a:sy n="132" d="100"/>
      </p:scale>
      <p:origin x="0" y="1404"/>
    </p:cViewPr>
  </p:sorterViewPr>
  <p:notesViewPr>
    <p:cSldViewPr snapToGrid="0">
      <p:cViewPr varScale="1">
        <p:scale>
          <a:sx n="92" d="100"/>
          <a:sy n="92" d="100"/>
        </p:scale>
        <p:origin x="-768" y="-12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5138"/>
          </a:xfrm>
          <a:prstGeom prst="rect">
            <a:avLst/>
          </a:prstGeom>
        </p:spPr>
        <p:txBody>
          <a:bodyPr vert="horz" lIns="91440" tIns="45720" rIns="91440" bIns="45720" rtlCol="0"/>
          <a:lstStyle>
            <a:lvl1pPr algn="r">
              <a:defRPr sz="1200"/>
            </a:lvl1pPr>
          </a:lstStyle>
          <a:p>
            <a:fld id="{72A0D13D-21B1-4778-9184-A04C8F4597A5}" type="datetimeFigureOut">
              <a:rPr lang="en-US" smtClean="0"/>
              <a:pPr/>
              <a:t>1/5/2018</a:t>
            </a:fld>
            <a:endParaRPr lang="en-US" dirty="0"/>
          </a:p>
        </p:txBody>
      </p:sp>
      <p:sp>
        <p:nvSpPr>
          <p:cNvPr id="4" name="Footer Placeholder 3"/>
          <p:cNvSpPr>
            <a:spLocks noGrp="1"/>
          </p:cNvSpPr>
          <p:nvPr>
            <p:ph type="ftr" sz="quarter" idx="2"/>
          </p:nvPr>
        </p:nvSpPr>
        <p:spPr>
          <a:xfrm>
            <a:off x="0" y="8829675"/>
            <a:ext cx="3037840"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675"/>
            <a:ext cx="3037840" cy="465138"/>
          </a:xfrm>
          <a:prstGeom prst="rect">
            <a:avLst/>
          </a:prstGeom>
        </p:spPr>
        <p:txBody>
          <a:bodyPr vert="horz" lIns="91440" tIns="45720" rIns="91440" bIns="45720" rtlCol="0" anchor="b"/>
          <a:lstStyle>
            <a:lvl1pPr algn="r">
              <a:defRPr sz="1200"/>
            </a:lvl1pPr>
          </a:lstStyle>
          <a:p>
            <a:fld id="{643318CA-74D2-4FB4-8C32-975388EC7A08}" type="slidenum">
              <a:rPr lang="en-US" smtClean="0"/>
              <a:pPr/>
              <a:t>‹#›</a:t>
            </a:fld>
            <a:endParaRPr lang="en-US" dirty="0"/>
          </a:p>
        </p:txBody>
      </p:sp>
    </p:spTree>
    <p:extLst>
      <p:ext uri="{BB962C8B-B14F-4D97-AF65-F5344CB8AC3E}">
        <p14:creationId xmlns:p14="http://schemas.microsoft.com/office/powerpoint/2010/main" val="25179400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938" y="0"/>
            <a:ext cx="3037840" cy="465138"/>
          </a:xfrm>
          <a:prstGeom prst="rect">
            <a:avLst/>
          </a:prstGeom>
        </p:spPr>
        <p:txBody>
          <a:bodyPr vert="horz" lIns="91440" tIns="45720" rIns="91440" bIns="45720" rtlCol="0"/>
          <a:lstStyle>
            <a:lvl1pPr algn="r">
              <a:defRPr sz="1200"/>
            </a:lvl1pPr>
          </a:lstStyle>
          <a:p>
            <a:fld id="{00BCF32D-F53F-46D0-8D74-866740ABEA59}" type="datetimeFigureOut">
              <a:rPr lang="en-US" smtClean="0"/>
              <a:pPr/>
              <a:t>1/5/2018</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040" y="4416426"/>
            <a:ext cx="560832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7840"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675"/>
            <a:ext cx="3037840" cy="465138"/>
          </a:xfrm>
          <a:prstGeom prst="rect">
            <a:avLst/>
          </a:prstGeom>
        </p:spPr>
        <p:txBody>
          <a:bodyPr vert="horz" lIns="91440" tIns="45720" rIns="91440" bIns="45720" rtlCol="0" anchor="b"/>
          <a:lstStyle>
            <a:lvl1pPr algn="r">
              <a:defRPr sz="1200"/>
            </a:lvl1pPr>
          </a:lstStyle>
          <a:p>
            <a:fld id="{9ECD93E4-819E-4BEC-9224-97B116F6E17E}" type="slidenum">
              <a:rPr lang="en-US" smtClean="0"/>
              <a:pPr/>
              <a:t>‹#›</a:t>
            </a:fld>
            <a:endParaRPr lang="en-US" dirty="0"/>
          </a:p>
        </p:txBody>
      </p:sp>
    </p:spTree>
    <p:extLst>
      <p:ext uri="{BB962C8B-B14F-4D97-AF65-F5344CB8AC3E}">
        <p14:creationId xmlns:p14="http://schemas.microsoft.com/office/powerpoint/2010/main" val="3197533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Welcome to the overview of Partner Support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5F801AF3-FA40-4178-9CE4-930390767828}"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dirty="0" smtClean="0"/>
              <a:t>Is PSS aligned with my business?</a:t>
            </a:r>
            <a:br>
              <a:rPr lang="en-US" sz="1200" dirty="0" smtClean="0"/>
            </a:br>
            <a:endParaRPr lang="en-US" sz="1200" dirty="0" smtClean="0"/>
          </a:p>
          <a:p>
            <a:pPr marL="171450" indent="-171450">
              <a:buFont typeface="Arial"/>
              <a:buChar char="•"/>
            </a:pPr>
            <a:r>
              <a:rPr lang="en-US" sz="1200" dirty="0" smtClean="0"/>
              <a:t>How equipped am I to deliver PSS based services and where would my starting point be?</a:t>
            </a:r>
            <a:br>
              <a:rPr lang="en-US" sz="1200" dirty="0" smtClean="0"/>
            </a:br>
            <a:endParaRPr lang="en-US" sz="1200" dirty="0" smtClean="0"/>
          </a:p>
          <a:p>
            <a:pPr marL="171450" indent="-171450">
              <a:buFont typeface="Arial"/>
              <a:buChar char="•"/>
            </a:pPr>
            <a:r>
              <a:rPr lang="en-US" sz="1200" dirty="0" smtClean="0"/>
              <a:t>What is the recipe for successful adoption?</a:t>
            </a:r>
          </a:p>
          <a:p>
            <a:endParaRPr lang="en-US" dirty="0" smtClean="0"/>
          </a:p>
          <a:p>
            <a:r>
              <a:rPr lang="en-US" dirty="0" smtClean="0"/>
              <a:t>PSS adoption is broken into these main concepts:</a:t>
            </a:r>
          </a:p>
          <a:p>
            <a:pPr marL="171450" indent="-171450">
              <a:buFont typeface="Arial"/>
              <a:buChar char="•"/>
            </a:pPr>
            <a:r>
              <a:rPr lang="en-US" dirty="0" smtClean="0"/>
              <a:t>Is PSS aligned with my business?</a:t>
            </a:r>
          </a:p>
          <a:p>
            <a:pPr marL="171450" indent="-171450">
              <a:buFont typeface="Arial"/>
              <a:buChar char="•"/>
            </a:pPr>
            <a:r>
              <a:rPr lang="en-US" dirty="0" smtClean="0"/>
              <a:t>How equipped am I to deliver PSS based services and where would my starting point be?</a:t>
            </a:r>
          </a:p>
          <a:p>
            <a:pPr marL="171450" indent="-171450">
              <a:buFont typeface="Arial"/>
              <a:buChar char="•"/>
            </a:pPr>
            <a:r>
              <a:rPr lang="en-US" dirty="0" smtClean="0"/>
              <a:t>What is the recipe for successful</a:t>
            </a:r>
            <a:r>
              <a:rPr lang="en-US" baseline="0" dirty="0" smtClean="0"/>
              <a:t> </a:t>
            </a:r>
            <a:r>
              <a:rPr lang="en-US" dirty="0" smtClean="0"/>
              <a:t>adoption?</a:t>
            </a:r>
          </a:p>
          <a:p>
            <a:pPr marL="171450" indent="-171450">
              <a:buFont typeface="Arial"/>
              <a:buChar char="•"/>
            </a:pPr>
            <a:endParaRPr lang="en-US" dirty="0" smtClean="0"/>
          </a:p>
          <a:p>
            <a:pPr marL="0" indent="0">
              <a:buFont typeface="Arial"/>
              <a:buNone/>
            </a:pPr>
            <a:r>
              <a:rPr lang="en-US" dirty="0" smtClean="0"/>
              <a:t>The next few slides explore these concepts:</a:t>
            </a:r>
          </a:p>
          <a:p>
            <a:endParaRPr lang="en-US" dirty="0" smtClean="0"/>
          </a:p>
          <a:p>
            <a:endParaRPr lang="en-US" dirty="0" smtClean="0"/>
          </a:p>
          <a:p>
            <a:r>
              <a:rPr lang="en-US" dirty="0" smtClean="0"/>
              <a:t>Although PSS impacts</a:t>
            </a:r>
            <a:r>
              <a:rPr lang="en-US" baseline="0" dirty="0" smtClean="0"/>
              <a:t> processes and offers, it first needs to be aligned to the partner’s goals; </a:t>
            </a:r>
          </a:p>
          <a:p>
            <a:pPr marL="171450" indent="-171450">
              <a:buFont typeface="Arial"/>
              <a:buChar char="•"/>
            </a:pPr>
            <a:r>
              <a:rPr lang="en-US" baseline="0" dirty="0" smtClean="0"/>
              <a:t>Is PSS aligned to your business goals? </a:t>
            </a:r>
          </a:p>
          <a:p>
            <a:pPr marL="628650" lvl="1" indent="-171450">
              <a:buFont typeface="Arial"/>
              <a:buChar char="•"/>
            </a:pPr>
            <a:r>
              <a:rPr lang="en-US" baseline="0" dirty="0" smtClean="0"/>
              <a:t>E.g. if one of the goals is to increase MS revenues by 30%, can PSS support it?</a:t>
            </a:r>
          </a:p>
          <a:p>
            <a:pPr marL="628650" lvl="1" indent="-171450">
              <a:buFont typeface="Arial"/>
              <a:buChar char="•"/>
            </a:pPr>
            <a:r>
              <a:rPr lang="en-US" baseline="0" dirty="0" smtClean="0"/>
              <a:t>PSS support MS by allowing partners to be more profitable. Partners can use the smart components to create efficiencies that will drive cost down and improve support capabilities.</a:t>
            </a:r>
          </a:p>
          <a:p>
            <a:pPr marL="171450" indent="-171450">
              <a:buFont typeface="Arial"/>
              <a:buChar char="•"/>
            </a:pPr>
            <a:r>
              <a:rPr lang="en-US" dirty="0" smtClean="0"/>
              <a:t>Can</a:t>
            </a:r>
            <a:r>
              <a:rPr lang="en-US" baseline="0" dirty="0" smtClean="0"/>
              <a:t> PSS be part of any of the strategic initiatives supporting your strategic goals? </a:t>
            </a:r>
          </a:p>
          <a:p>
            <a:pPr marL="628650" lvl="1" indent="-171450">
              <a:buFont typeface="Arial"/>
              <a:buChar char="•"/>
            </a:pPr>
            <a:r>
              <a:rPr lang="en-US" baseline="0" dirty="0" smtClean="0"/>
              <a:t>E.g. to grow MS, you are creating a new MS SL, hiring sales people, deploy new </a:t>
            </a:r>
            <a:r>
              <a:rPr lang="en-US" baseline="0" dirty="0" err="1" smtClean="0"/>
              <a:t>NOC</a:t>
            </a:r>
            <a:r>
              <a:rPr lang="en-US" baseline="0" dirty="0" smtClean="0"/>
              <a:t> tools…</a:t>
            </a:r>
          </a:p>
          <a:p>
            <a:pPr marL="171450" indent="-171450">
              <a:buFont typeface="Arial"/>
              <a:buChar char="•"/>
            </a:pPr>
            <a:r>
              <a:rPr lang="en-US" baseline="0" dirty="0" smtClean="0"/>
              <a:t>Each initiative  relies on people, process technologies. How would PSS and smart impact those? </a:t>
            </a:r>
          </a:p>
          <a:p>
            <a:pPr marL="628650" lvl="1" indent="-171450">
              <a:buFont typeface="Arial"/>
              <a:buChar char="•"/>
            </a:pPr>
            <a:r>
              <a:rPr lang="en-US" baseline="0" dirty="0" err="1" smtClean="0"/>
              <a:t>E.g</a:t>
            </a:r>
            <a:r>
              <a:rPr lang="en-US" baseline="0" dirty="0" smtClean="0"/>
              <a:t> internal processes enhancement and external offer.</a:t>
            </a:r>
          </a:p>
          <a:p>
            <a:pPr marL="628650" lvl="1" indent="-171450">
              <a:buFont typeface="Arial"/>
              <a:buChar char="•"/>
            </a:pPr>
            <a:r>
              <a:rPr lang="en-US" baseline="0" dirty="0" smtClean="0"/>
              <a:t>PSS could enhance internal processes and market offers. It is up to the partner to decide how it will impact their business.</a:t>
            </a:r>
          </a:p>
          <a:p>
            <a:pPr marL="628650" lvl="1" indent="-171450">
              <a:buFont typeface="Arial"/>
              <a:buChar char="•"/>
            </a:pPr>
            <a:endParaRPr lang="en-US" baseline="0" dirty="0" smtClean="0"/>
          </a:p>
          <a:p>
            <a:r>
              <a:rPr lang="en-US" baseline="0" dirty="0" smtClean="0"/>
              <a:t>It is important to make sure PSS (both foundation and smart) make sense for your business starting with the top priorities.</a:t>
            </a:r>
          </a:p>
          <a:p>
            <a:pPr lvl="0"/>
            <a:endParaRPr lang="en-US" dirty="0" smtClean="0"/>
          </a:p>
          <a:p>
            <a:pPr lvl="0"/>
            <a:r>
              <a:rPr lang="en-US" dirty="0" smtClean="0"/>
              <a:t>Self-assessment of collaborative and smart components delivery capabilities and maturity. This will help you to assess your starting point and the journey</a:t>
            </a:r>
            <a:r>
              <a:rPr lang="en-US" baseline="0" dirty="0" smtClean="0"/>
              <a:t> you will take.</a:t>
            </a:r>
            <a:endParaRPr lang="en-US" dirty="0" smtClean="0"/>
          </a:p>
          <a:p>
            <a:pPr marL="171450" lvl="0" indent="-171450">
              <a:buFont typeface="Arial"/>
              <a:buChar char="•"/>
            </a:pPr>
            <a:r>
              <a:rPr lang="en-US" dirty="0" smtClean="0"/>
              <a:t>What is my </a:t>
            </a:r>
            <a:r>
              <a:rPr lang="en-US" dirty="0" err="1" smtClean="0"/>
              <a:t>PBM</a:t>
            </a:r>
            <a:r>
              <a:rPr lang="en-US" dirty="0" smtClean="0"/>
              <a:t>? (services, product sales, etc.) what works for PSS is strong service offering and in many cases mature MS practice</a:t>
            </a:r>
            <a:r>
              <a:rPr lang="en-US" baseline="0" dirty="0" smtClean="0"/>
              <a:t> </a:t>
            </a:r>
          </a:p>
          <a:p>
            <a:pPr marL="628650" lvl="1" indent="-171450">
              <a:buFont typeface="Arial"/>
              <a:buChar char="•"/>
            </a:pPr>
            <a:r>
              <a:rPr lang="en-US" baseline="0" dirty="0" smtClean="0"/>
              <a:t>PSS excel for partners with: strong inclination for services, the need and will to create partner branded services, partners with service delivery capabilities and knowledge.  </a:t>
            </a:r>
            <a:endParaRPr lang="en-US" dirty="0" smtClean="0"/>
          </a:p>
          <a:p>
            <a:pPr marL="171450" lvl="0" indent="-171450">
              <a:buFont typeface="Arial"/>
              <a:buChar char="•"/>
            </a:pPr>
            <a:r>
              <a:rPr lang="en-US" dirty="0" smtClean="0"/>
              <a:t>Am I already delivering collaborative services?</a:t>
            </a:r>
          </a:p>
          <a:p>
            <a:pPr marL="628650" lvl="1" indent="-171450">
              <a:buFont typeface="Arial"/>
              <a:buChar char="•"/>
            </a:pPr>
            <a:r>
              <a:rPr lang="en-US" dirty="0" smtClean="0"/>
              <a:t>Partners who already deliver collaborative services already have in place the people,</a:t>
            </a:r>
            <a:r>
              <a:rPr lang="en-US" baseline="0" dirty="0" smtClean="0"/>
              <a:t> processes and tools required to deliver these services. For these partners the journey will be shorter.</a:t>
            </a:r>
            <a:endParaRPr lang="en-US" dirty="0" smtClean="0"/>
          </a:p>
          <a:p>
            <a:pPr marL="171450" lvl="0" indent="-171450">
              <a:buFont typeface="Arial"/>
              <a:buChar char="•"/>
            </a:pPr>
            <a:r>
              <a:rPr lang="en-US" dirty="0" smtClean="0"/>
              <a:t>Are my MS customers calling me rather than Cisco for help?</a:t>
            </a:r>
          </a:p>
          <a:p>
            <a:pPr marL="628650" lvl="1" indent="-171450">
              <a:buFont typeface="Arial"/>
              <a:buChar char="•"/>
            </a:pPr>
            <a:r>
              <a:rPr lang="en-US" dirty="0" smtClean="0"/>
              <a:t>In many cases, MS customers (even if supported with a </a:t>
            </a:r>
            <a:r>
              <a:rPr lang="en-US" dirty="0" err="1" smtClean="0"/>
              <a:t>SNT</a:t>
            </a:r>
            <a:r>
              <a:rPr lang="en-US" dirty="0" smtClean="0"/>
              <a:t> contract) look at the partners to maintain</a:t>
            </a:r>
            <a:r>
              <a:rPr lang="en-US" baseline="0" dirty="0" smtClean="0"/>
              <a:t> their network and resolve issues. In many cases they call the partner service desk and not Cisco.</a:t>
            </a:r>
            <a:endParaRPr lang="en-US" dirty="0" smtClean="0"/>
          </a:p>
          <a:p>
            <a:pPr marL="171450" lvl="0" indent="-171450">
              <a:buFont typeface="Arial"/>
              <a:buChar char="•"/>
            </a:pPr>
            <a:r>
              <a:rPr lang="en-US" dirty="0" smtClean="0"/>
              <a:t>Do I have procedures and tools (</a:t>
            </a:r>
            <a:r>
              <a:rPr lang="en-US" dirty="0" err="1" smtClean="0"/>
              <a:t>TT</a:t>
            </a:r>
            <a:r>
              <a:rPr lang="en-US" dirty="0" smtClean="0"/>
              <a:t>, </a:t>
            </a:r>
            <a:r>
              <a:rPr lang="en-US" dirty="0" err="1" smtClean="0"/>
              <a:t>CMDB</a:t>
            </a:r>
            <a:r>
              <a:rPr lang="en-US" dirty="0" smtClean="0"/>
              <a:t>) to support my customers?</a:t>
            </a:r>
          </a:p>
          <a:p>
            <a:pPr marL="628650" lvl="1" indent="-171450">
              <a:buFont typeface="Arial"/>
              <a:buChar char="•"/>
            </a:pPr>
            <a:r>
              <a:rPr lang="en-US" dirty="0" smtClean="0"/>
              <a:t>That will determine the partner’s starting point in adopting</a:t>
            </a:r>
            <a:r>
              <a:rPr lang="en-US" baseline="0" dirty="0" smtClean="0"/>
              <a:t> PSS and smart.</a:t>
            </a:r>
            <a:endParaRPr lang="en-US" dirty="0" smtClean="0"/>
          </a:p>
          <a:p>
            <a:pPr lvl="0"/>
            <a:endParaRPr lang="en-US" dirty="0" smtClean="0"/>
          </a:p>
          <a:p>
            <a:pPr marL="628650" lvl="1" indent="-171450">
              <a:buFont typeface="Arial"/>
              <a:buChar char="•"/>
            </a:pPr>
            <a:endParaRPr lang="en-US" baseline="0" dirty="0" smtClean="0"/>
          </a:p>
          <a:p>
            <a:pPr marL="171450" indent="-171450">
              <a:buFont typeface="Arial"/>
              <a:buChar char="•"/>
            </a:pPr>
            <a:endParaRPr lang="en-US" baseline="0" dirty="0" smtClean="0"/>
          </a:p>
          <a:p>
            <a:pPr lvl="0"/>
            <a:endParaRPr lang="en-US" dirty="0" smtClean="0"/>
          </a:p>
          <a:p>
            <a:pPr marL="571489" lvl="2" indent="-457191" defTabSz="914381">
              <a:lnSpc>
                <a:spcPct val="95000"/>
              </a:lnSpc>
              <a:spcBef>
                <a:spcPts val="840"/>
              </a:spcBef>
              <a:defRPr/>
            </a:pPr>
            <a:r>
              <a:rPr lang="en-US" dirty="0" smtClean="0"/>
              <a:t>This is a proven methodology helping partners to adopt PSS and be successful.</a:t>
            </a:r>
          </a:p>
          <a:p>
            <a:pPr marL="571489" lvl="2" indent="-457191" defTabSz="914381">
              <a:lnSpc>
                <a:spcPct val="95000"/>
              </a:lnSpc>
              <a:spcBef>
                <a:spcPts val="840"/>
              </a:spcBef>
              <a:defRPr/>
            </a:pPr>
            <a:r>
              <a:rPr lang="en-US" dirty="0" smtClean="0"/>
              <a:t>It is based on the Crawl, Walk, Run, Sprint approach</a:t>
            </a:r>
          </a:p>
          <a:p>
            <a:pPr marL="571489" lvl="2" indent="-457191" defTabSz="914381">
              <a:lnSpc>
                <a:spcPct val="95000"/>
              </a:lnSpc>
              <a:spcBef>
                <a:spcPts val="840"/>
              </a:spcBef>
              <a:defRPr/>
            </a:pPr>
            <a:r>
              <a:rPr lang="en-US" dirty="0" smtClean="0"/>
              <a:t>How fast you go</a:t>
            </a:r>
            <a:r>
              <a:rPr lang="en-US" baseline="0" dirty="0" smtClean="0"/>
              <a:t> through this cycle is depending on your starting point (Maturity) and resource dedication.</a:t>
            </a:r>
          </a:p>
          <a:p>
            <a:pPr marL="571489" lvl="2" indent="-457191" defTabSz="914381">
              <a:lnSpc>
                <a:spcPct val="95000"/>
              </a:lnSpc>
              <a:spcBef>
                <a:spcPts val="840"/>
              </a:spcBef>
              <a:defRPr/>
            </a:pPr>
            <a:endParaRPr lang="en-US" baseline="0" dirty="0" smtClean="0"/>
          </a:p>
          <a:p>
            <a:pPr marL="571489" lvl="2" indent="-457191" defTabSz="914381">
              <a:lnSpc>
                <a:spcPct val="95000"/>
              </a:lnSpc>
              <a:spcBef>
                <a:spcPts val="840"/>
              </a:spcBef>
              <a:defRPr/>
            </a:pPr>
            <a:r>
              <a:rPr lang="en-US" baseline="0" dirty="0" smtClean="0"/>
              <a:t>Track 1-2 can take place in parallel</a:t>
            </a:r>
          </a:p>
          <a:p>
            <a:pPr marL="571489" lvl="2" indent="-457191" defTabSz="914381">
              <a:lnSpc>
                <a:spcPct val="95000"/>
              </a:lnSpc>
              <a:spcBef>
                <a:spcPts val="840"/>
              </a:spcBef>
              <a:defRPr/>
            </a:pPr>
            <a:r>
              <a:rPr lang="en-US" baseline="0" dirty="0" err="1" smtClean="0"/>
              <a:t>GTM</a:t>
            </a:r>
            <a:r>
              <a:rPr lang="en-US" baseline="0" dirty="0" smtClean="0"/>
              <a:t> only once partner experienced, understands, etc.</a:t>
            </a:r>
          </a:p>
          <a:p>
            <a:pPr marL="571489" lvl="2" indent="-457191" defTabSz="914381">
              <a:lnSpc>
                <a:spcPct val="95000"/>
              </a:lnSpc>
              <a:spcBef>
                <a:spcPts val="840"/>
              </a:spcBef>
              <a:defRPr/>
            </a:pPr>
            <a:endParaRPr lang="en-US" baseline="0" dirty="0" smtClean="0"/>
          </a:p>
          <a:p>
            <a:pPr marL="571489" lvl="2" indent="-457191" defTabSz="914381">
              <a:lnSpc>
                <a:spcPct val="95000"/>
              </a:lnSpc>
              <a:spcBef>
                <a:spcPts val="840"/>
              </a:spcBef>
              <a:defRPr/>
            </a:pPr>
            <a:r>
              <a:rPr lang="en-US" b="1" u="sng" baseline="0" dirty="0" smtClean="0">
                <a:solidFill>
                  <a:srgbClr val="FFFF00"/>
                </a:solidFill>
              </a:rPr>
              <a:t>Write who is involved in each track…</a:t>
            </a:r>
            <a:endParaRPr lang="en-US" b="1" u="sng" dirty="0" smtClean="0">
              <a:solidFill>
                <a:srgbClr val="FFFF00"/>
              </a:solidFill>
            </a:endParaRPr>
          </a:p>
          <a:p>
            <a:pPr marL="571489" lvl="2" indent="-457191" defTabSz="914381">
              <a:lnSpc>
                <a:spcPct val="95000"/>
              </a:lnSpc>
              <a:spcBef>
                <a:spcPts val="840"/>
              </a:spcBef>
              <a:defRPr/>
            </a:pPr>
            <a:endParaRPr lang="en-US" dirty="0" smtClean="0"/>
          </a:p>
          <a:p>
            <a:pPr marL="571489" lvl="2" indent="-457191" defTabSz="914381">
              <a:lnSpc>
                <a:spcPct val="95000"/>
              </a:lnSpc>
              <a:spcBef>
                <a:spcPts val="840"/>
              </a:spcBef>
              <a:defRPr/>
            </a:pPr>
            <a:r>
              <a:rPr lang="en-US" dirty="0" smtClean="0"/>
              <a:t>OPS/delivery</a:t>
            </a:r>
            <a:r>
              <a:rPr lang="en-US" baseline="0" dirty="0" smtClean="0"/>
              <a:t> track:</a:t>
            </a:r>
          </a:p>
          <a:p>
            <a:pPr marL="571489" lvl="2" indent="-457191" defTabSz="914381">
              <a:lnSpc>
                <a:spcPct val="95000"/>
              </a:lnSpc>
              <a:spcBef>
                <a:spcPts val="840"/>
              </a:spcBef>
              <a:defRPr/>
            </a:pPr>
            <a:r>
              <a:rPr lang="en-US" baseline="0" dirty="0" smtClean="0"/>
              <a:t>Assess where the partner starting point for delivering PSS based services is</a:t>
            </a:r>
          </a:p>
          <a:p>
            <a:pPr marL="571489" lvl="2" indent="-457191" defTabSz="914381">
              <a:lnSpc>
                <a:spcPct val="95000"/>
              </a:lnSpc>
              <a:spcBef>
                <a:spcPts val="840"/>
              </a:spcBef>
              <a:defRPr/>
            </a:pPr>
            <a:r>
              <a:rPr lang="en-US" baseline="0" dirty="0" smtClean="0"/>
              <a:t>Assess and plan the migration to collaborative delivery method</a:t>
            </a:r>
          </a:p>
          <a:p>
            <a:pPr marL="571489" lvl="2" indent="-457191" defTabSz="914381">
              <a:lnSpc>
                <a:spcPct val="95000"/>
              </a:lnSpc>
              <a:spcBef>
                <a:spcPts val="840"/>
              </a:spcBef>
              <a:defRPr/>
            </a:pPr>
            <a:r>
              <a:rPr lang="en-US" baseline="0" dirty="0" smtClean="0"/>
              <a:t>Analyze </a:t>
            </a:r>
            <a:r>
              <a:rPr lang="en-US" baseline="0" dirty="0" err="1" smtClean="0"/>
              <a:t>CSPP</a:t>
            </a:r>
            <a:r>
              <a:rPr lang="en-US" baseline="0" dirty="0" smtClean="0"/>
              <a:t> and rebate aspects – make sure partner maximizing rebates</a:t>
            </a:r>
          </a:p>
          <a:p>
            <a:pPr marL="571489" lvl="2" indent="-457191" defTabSz="914381">
              <a:lnSpc>
                <a:spcPct val="95000"/>
              </a:lnSpc>
              <a:spcBef>
                <a:spcPts val="840"/>
              </a:spcBef>
              <a:defRPr/>
            </a:pPr>
            <a:r>
              <a:rPr lang="en-US" baseline="0" dirty="0" smtClean="0"/>
              <a:t>Analyze </a:t>
            </a:r>
            <a:r>
              <a:rPr lang="en-US" baseline="0" dirty="0" err="1" smtClean="0"/>
              <a:t>NOC</a:t>
            </a:r>
            <a:r>
              <a:rPr lang="en-US" baseline="0" dirty="0" smtClean="0"/>
              <a:t> support capability</a:t>
            </a:r>
          </a:p>
          <a:p>
            <a:pPr marL="571489" lvl="2" indent="-457191" defTabSz="914381">
              <a:lnSpc>
                <a:spcPct val="95000"/>
              </a:lnSpc>
              <a:spcBef>
                <a:spcPts val="840"/>
              </a:spcBef>
              <a:defRPr/>
            </a:pPr>
            <a:r>
              <a:rPr lang="en-US" baseline="0" dirty="0" smtClean="0"/>
              <a:t>Analyze target customers for PSS</a:t>
            </a:r>
          </a:p>
          <a:p>
            <a:pPr marL="571489" lvl="2" indent="-457191" defTabSz="914381">
              <a:lnSpc>
                <a:spcPct val="95000"/>
              </a:lnSpc>
              <a:spcBef>
                <a:spcPts val="840"/>
              </a:spcBef>
              <a:defRPr/>
            </a:pPr>
            <a:r>
              <a:rPr lang="en-US" baseline="0" dirty="0" smtClean="0"/>
              <a:t>Develop a plan of migration</a:t>
            </a:r>
          </a:p>
          <a:p>
            <a:pPr marL="571489" lvl="2" indent="-457191" defTabSz="914381">
              <a:lnSpc>
                <a:spcPct val="95000"/>
              </a:lnSpc>
              <a:spcBef>
                <a:spcPts val="840"/>
              </a:spcBef>
              <a:defRPr/>
            </a:pPr>
            <a:endParaRPr lang="en-US" baseline="0" dirty="0" smtClean="0"/>
          </a:p>
          <a:p>
            <a:pPr marL="571489" lvl="2" indent="-457191" defTabSz="914381">
              <a:lnSpc>
                <a:spcPct val="95000"/>
              </a:lnSpc>
              <a:spcBef>
                <a:spcPts val="840"/>
              </a:spcBef>
              <a:defRPr/>
            </a:pPr>
            <a:r>
              <a:rPr lang="en-US" baseline="0" dirty="0" smtClean="0"/>
              <a:t>Smart track:</a:t>
            </a:r>
          </a:p>
          <a:p>
            <a:pPr marL="571489" lvl="2" indent="-457191" defTabSz="914381">
              <a:lnSpc>
                <a:spcPct val="95000"/>
              </a:lnSpc>
              <a:spcBef>
                <a:spcPts val="840"/>
              </a:spcBef>
              <a:defRPr/>
            </a:pPr>
            <a:r>
              <a:rPr lang="en-US" baseline="0" dirty="0" smtClean="0"/>
              <a:t>Learn and understand the smart components</a:t>
            </a:r>
          </a:p>
          <a:p>
            <a:pPr marL="571489" lvl="2" indent="-457191" defTabSz="914381">
              <a:lnSpc>
                <a:spcPct val="95000"/>
              </a:lnSpc>
              <a:spcBef>
                <a:spcPts val="840"/>
              </a:spcBef>
              <a:defRPr/>
            </a:pPr>
            <a:r>
              <a:rPr lang="en-US" baseline="0" dirty="0" smtClean="0"/>
              <a:t>Deploy pilot customers and understand what the data means to your business</a:t>
            </a:r>
          </a:p>
          <a:p>
            <a:pPr marL="571489" lvl="2" indent="-457191" defTabSz="914381">
              <a:lnSpc>
                <a:spcPct val="95000"/>
              </a:lnSpc>
              <a:spcBef>
                <a:spcPts val="840"/>
              </a:spcBef>
              <a:defRPr/>
            </a:pPr>
            <a:r>
              <a:rPr lang="en-US" baseline="0" dirty="0" smtClean="0"/>
              <a:t>Review business impact on internal processes and external offers</a:t>
            </a:r>
          </a:p>
          <a:p>
            <a:pPr marL="571489" lvl="2" indent="-457191" defTabSz="914381">
              <a:lnSpc>
                <a:spcPct val="95000"/>
              </a:lnSpc>
              <a:spcBef>
                <a:spcPts val="840"/>
              </a:spcBef>
              <a:defRPr/>
            </a:pPr>
            <a:endParaRPr lang="en-US" baseline="0" dirty="0" smtClean="0"/>
          </a:p>
          <a:p>
            <a:pPr marL="571489" lvl="2" indent="-457191" defTabSz="914381">
              <a:lnSpc>
                <a:spcPct val="95000"/>
              </a:lnSpc>
              <a:spcBef>
                <a:spcPts val="840"/>
              </a:spcBef>
              <a:defRPr/>
            </a:pPr>
            <a:r>
              <a:rPr lang="en-US" baseline="0" dirty="0" smtClean="0"/>
              <a:t>Build a business case/model for PSS</a:t>
            </a:r>
          </a:p>
          <a:p>
            <a:pPr marL="571489" lvl="2" indent="-457191" defTabSz="914381">
              <a:lnSpc>
                <a:spcPct val="95000"/>
              </a:lnSpc>
              <a:spcBef>
                <a:spcPts val="840"/>
              </a:spcBef>
              <a:defRPr/>
            </a:pPr>
            <a:endParaRPr lang="en-US" baseline="0" dirty="0" smtClean="0"/>
          </a:p>
          <a:p>
            <a:pPr marL="571489" lvl="2" indent="-457191" defTabSz="914381">
              <a:lnSpc>
                <a:spcPct val="95000"/>
              </a:lnSpc>
              <a:spcBef>
                <a:spcPts val="840"/>
              </a:spcBef>
              <a:defRPr/>
            </a:pPr>
            <a:r>
              <a:rPr lang="en-US" baseline="0" dirty="0" err="1" smtClean="0"/>
              <a:t>GTM</a:t>
            </a:r>
            <a:r>
              <a:rPr lang="en-US" baseline="0" dirty="0" smtClean="0"/>
              <a:t> track:</a:t>
            </a:r>
          </a:p>
          <a:p>
            <a:pPr marL="571489" lvl="2" indent="-457191" defTabSz="914381">
              <a:lnSpc>
                <a:spcPct val="95000"/>
              </a:lnSpc>
              <a:spcBef>
                <a:spcPts val="840"/>
              </a:spcBef>
              <a:defRPr/>
            </a:pPr>
            <a:r>
              <a:rPr lang="en-US" baseline="0" dirty="0" smtClean="0"/>
              <a:t>To start only after track 1-2 were completed</a:t>
            </a:r>
          </a:p>
          <a:p>
            <a:pPr marL="571489" lvl="2" indent="-457191" defTabSz="914381">
              <a:lnSpc>
                <a:spcPct val="95000"/>
              </a:lnSpc>
              <a:spcBef>
                <a:spcPts val="840"/>
              </a:spcBef>
              <a:defRPr/>
            </a:pPr>
            <a:r>
              <a:rPr lang="en-US" baseline="0" dirty="0" smtClean="0"/>
              <a:t>Once you understand the basics, plan and execute scaling</a:t>
            </a:r>
          </a:p>
          <a:p>
            <a:pPr marL="571489" lvl="2" indent="-457191" defTabSz="914381">
              <a:lnSpc>
                <a:spcPct val="95000"/>
              </a:lnSpc>
              <a:spcBef>
                <a:spcPts val="840"/>
              </a:spcBef>
              <a:defRPr/>
            </a:pPr>
            <a:r>
              <a:rPr lang="en-US" baseline="0" dirty="0" smtClean="0"/>
              <a:t>Develop an external offer, sales toolkit, compensation, legal etc.</a:t>
            </a:r>
          </a:p>
          <a:p>
            <a:pPr marL="571489" lvl="2" indent="-457191" defTabSz="914381">
              <a:lnSpc>
                <a:spcPct val="95000"/>
              </a:lnSpc>
              <a:spcBef>
                <a:spcPts val="840"/>
              </a:spcBef>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ECD93E4-819E-4BEC-9224-97B116F6E17E}" type="slidenum">
              <a:rPr lang="en-US" smtClean="0"/>
              <a:pPr/>
              <a:t>13</a:t>
            </a:fld>
            <a:endParaRPr lang="en-US" dirty="0"/>
          </a:p>
        </p:txBody>
      </p:sp>
    </p:spTree>
    <p:extLst>
      <p:ext uri="{BB962C8B-B14F-4D97-AF65-F5344CB8AC3E}">
        <p14:creationId xmlns:p14="http://schemas.microsoft.com/office/powerpoint/2010/main" val="187945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dirty="0" smtClean="0"/>
              <a:t>Is PSS aligned with my business?</a:t>
            </a:r>
            <a:br>
              <a:rPr lang="en-US" sz="1200" dirty="0" smtClean="0"/>
            </a:br>
            <a:endParaRPr lang="en-US" sz="1200" dirty="0" smtClean="0"/>
          </a:p>
          <a:p>
            <a:pPr marL="171450" indent="-171450">
              <a:buFont typeface="Arial"/>
              <a:buChar char="•"/>
            </a:pPr>
            <a:r>
              <a:rPr lang="en-US" sz="1200" dirty="0" smtClean="0"/>
              <a:t>How equipped am I to deliver PSS based services and where would my starting point be?</a:t>
            </a:r>
            <a:br>
              <a:rPr lang="en-US" sz="1200" dirty="0" smtClean="0"/>
            </a:br>
            <a:endParaRPr lang="en-US" sz="1200" dirty="0" smtClean="0"/>
          </a:p>
          <a:p>
            <a:pPr marL="171450" indent="-171450">
              <a:buFont typeface="Arial"/>
              <a:buChar char="•"/>
            </a:pPr>
            <a:r>
              <a:rPr lang="en-US" sz="1200" dirty="0" smtClean="0"/>
              <a:t>What is the recipe for successful adoption?</a:t>
            </a:r>
          </a:p>
          <a:p>
            <a:endParaRPr lang="en-US" dirty="0" smtClean="0"/>
          </a:p>
          <a:p>
            <a:r>
              <a:rPr lang="en-US" dirty="0" smtClean="0"/>
              <a:t>PSS adoption is broken into these main concepts:</a:t>
            </a:r>
          </a:p>
          <a:p>
            <a:pPr marL="171450" indent="-171450">
              <a:buFont typeface="Arial"/>
              <a:buChar char="•"/>
            </a:pPr>
            <a:r>
              <a:rPr lang="en-US" dirty="0" smtClean="0"/>
              <a:t>Is PSS aligned with my business?</a:t>
            </a:r>
          </a:p>
          <a:p>
            <a:pPr marL="171450" indent="-171450">
              <a:buFont typeface="Arial"/>
              <a:buChar char="•"/>
            </a:pPr>
            <a:r>
              <a:rPr lang="en-US" dirty="0" smtClean="0"/>
              <a:t>How equipped am I to deliver PSS based services and where would my starting point be?</a:t>
            </a:r>
          </a:p>
          <a:p>
            <a:pPr marL="171450" indent="-171450">
              <a:buFont typeface="Arial"/>
              <a:buChar char="•"/>
            </a:pPr>
            <a:r>
              <a:rPr lang="en-US" dirty="0" smtClean="0"/>
              <a:t>What is the recipe for successful</a:t>
            </a:r>
            <a:r>
              <a:rPr lang="en-US" baseline="0" dirty="0" smtClean="0"/>
              <a:t> </a:t>
            </a:r>
            <a:r>
              <a:rPr lang="en-US" dirty="0" smtClean="0"/>
              <a:t>adoption?</a:t>
            </a:r>
          </a:p>
          <a:p>
            <a:pPr marL="171450" indent="-171450">
              <a:buFont typeface="Arial"/>
              <a:buChar char="•"/>
            </a:pPr>
            <a:endParaRPr lang="en-US" dirty="0" smtClean="0"/>
          </a:p>
          <a:p>
            <a:pPr marL="0" indent="0">
              <a:buFont typeface="Arial"/>
              <a:buNone/>
            </a:pPr>
            <a:r>
              <a:rPr lang="en-US" dirty="0" smtClean="0"/>
              <a:t>The next few slides explore these concepts:</a:t>
            </a:r>
          </a:p>
          <a:p>
            <a:endParaRPr lang="en-US" dirty="0" smtClean="0"/>
          </a:p>
          <a:p>
            <a:endParaRPr lang="en-US" dirty="0" smtClean="0"/>
          </a:p>
          <a:p>
            <a:r>
              <a:rPr lang="en-US" dirty="0" smtClean="0"/>
              <a:t>Although PSS impacts</a:t>
            </a:r>
            <a:r>
              <a:rPr lang="en-US" baseline="0" dirty="0" smtClean="0"/>
              <a:t> processes and offers, it first needs to be aligned to the partner’s goals; </a:t>
            </a:r>
          </a:p>
          <a:p>
            <a:pPr marL="171450" indent="-171450">
              <a:buFont typeface="Arial"/>
              <a:buChar char="•"/>
            </a:pPr>
            <a:r>
              <a:rPr lang="en-US" baseline="0" dirty="0" smtClean="0"/>
              <a:t>Is PSS aligned to your business goals? </a:t>
            </a:r>
          </a:p>
          <a:p>
            <a:pPr marL="628650" lvl="1" indent="-171450">
              <a:buFont typeface="Arial"/>
              <a:buChar char="•"/>
            </a:pPr>
            <a:r>
              <a:rPr lang="en-US" baseline="0" dirty="0" smtClean="0"/>
              <a:t>E.g. if one of the goals is to increase MS revenues by 30%, can PSS support it?</a:t>
            </a:r>
          </a:p>
          <a:p>
            <a:pPr marL="628650" lvl="1" indent="-171450">
              <a:buFont typeface="Arial"/>
              <a:buChar char="•"/>
            </a:pPr>
            <a:r>
              <a:rPr lang="en-US" baseline="0" dirty="0" smtClean="0"/>
              <a:t>PSS support MS by allowing partners to be more profitable. Partners can use the smart components to create efficiencies that will drive cost down and improve support capabilities.</a:t>
            </a:r>
          </a:p>
          <a:p>
            <a:pPr marL="171450" indent="-171450">
              <a:buFont typeface="Arial"/>
              <a:buChar char="•"/>
            </a:pPr>
            <a:r>
              <a:rPr lang="en-US" dirty="0" smtClean="0"/>
              <a:t>Can</a:t>
            </a:r>
            <a:r>
              <a:rPr lang="en-US" baseline="0" dirty="0" smtClean="0"/>
              <a:t> PSS be part of any of the strategic initiatives supporting your strategic goals? </a:t>
            </a:r>
          </a:p>
          <a:p>
            <a:pPr marL="628650" lvl="1" indent="-171450">
              <a:buFont typeface="Arial"/>
              <a:buChar char="•"/>
            </a:pPr>
            <a:r>
              <a:rPr lang="en-US" baseline="0" dirty="0" smtClean="0"/>
              <a:t>E.g. to grow MS, you are creating a new MS SL, hiring sales people, deploy new </a:t>
            </a:r>
            <a:r>
              <a:rPr lang="en-US" baseline="0" dirty="0" err="1" smtClean="0"/>
              <a:t>NOC</a:t>
            </a:r>
            <a:r>
              <a:rPr lang="en-US" baseline="0" dirty="0" smtClean="0"/>
              <a:t> tools…</a:t>
            </a:r>
          </a:p>
          <a:p>
            <a:pPr marL="171450" indent="-171450">
              <a:buFont typeface="Arial"/>
              <a:buChar char="•"/>
            </a:pPr>
            <a:r>
              <a:rPr lang="en-US" baseline="0" dirty="0" smtClean="0"/>
              <a:t>Each initiative  relies on people, process technologies. How would PSS and smart impact those? </a:t>
            </a:r>
          </a:p>
          <a:p>
            <a:pPr marL="628650" lvl="1" indent="-171450">
              <a:buFont typeface="Arial"/>
              <a:buChar char="•"/>
            </a:pPr>
            <a:r>
              <a:rPr lang="en-US" baseline="0" dirty="0" err="1" smtClean="0"/>
              <a:t>E.g</a:t>
            </a:r>
            <a:r>
              <a:rPr lang="en-US" baseline="0" dirty="0" smtClean="0"/>
              <a:t> internal processes enhancement and external offer.</a:t>
            </a:r>
          </a:p>
          <a:p>
            <a:pPr marL="628650" lvl="1" indent="-171450">
              <a:buFont typeface="Arial"/>
              <a:buChar char="•"/>
            </a:pPr>
            <a:r>
              <a:rPr lang="en-US" baseline="0" dirty="0" smtClean="0"/>
              <a:t>PSS could enhance internal processes and market offers. It is up to the partner to decide how it will impact their business.</a:t>
            </a:r>
          </a:p>
          <a:p>
            <a:pPr marL="628650" lvl="1" indent="-171450">
              <a:buFont typeface="Arial"/>
              <a:buChar char="•"/>
            </a:pPr>
            <a:endParaRPr lang="en-US" baseline="0" dirty="0" smtClean="0"/>
          </a:p>
          <a:p>
            <a:r>
              <a:rPr lang="en-US" baseline="0" dirty="0" smtClean="0"/>
              <a:t>It is important to make sure PSS (both foundation and smart) make sense for your business starting with the top priorities.</a:t>
            </a:r>
          </a:p>
          <a:p>
            <a:pPr lvl="0"/>
            <a:endParaRPr lang="en-US" dirty="0" smtClean="0"/>
          </a:p>
          <a:p>
            <a:pPr lvl="0"/>
            <a:r>
              <a:rPr lang="en-US" dirty="0" smtClean="0"/>
              <a:t>Self-assessment of collaborative and smart components delivery capabilities and maturity. This will help you to assess your starting point and the journey</a:t>
            </a:r>
            <a:r>
              <a:rPr lang="en-US" baseline="0" dirty="0" smtClean="0"/>
              <a:t> you will take.</a:t>
            </a:r>
            <a:endParaRPr lang="en-US" dirty="0" smtClean="0"/>
          </a:p>
          <a:p>
            <a:pPr marL="171450" lvl="0" indent="-171450">
              <a:buFont typeface="Arial"/>
              <a:buChar char="•"/>
            </a:pPr>
            <a:r>
              <a:rPr lang="en-US" dirty="0" smtClean="0"/>
              <a:t>What is my </a:t>
            </a:r>
            <a:r>
              <a:rPr lang="en-US" dirty="0" err="1" smtClean="0"/>
              <a:t>PBM</a:t>
            </a:r>
            <a:r>
              <a:rPr lang="en-US" dirty="0" smtClean="0"/>
              <a:t>? (services, product sales, etc.) what works for PSS is strong service offering and in many cases mature MS practice</a:t>
            </a:r>
            <a:r>
              <a:rPr lang="en-US" baseline="0" dirty="0" smtClean="0"/>
              <a:t> </a:t>
            </a:r>
          </a:p>
          <a:p>
            <a:pPr marL="628650" lvl="1" indent="-171450">
              <a:buFont typeface="Arial"/>
              <a:buChar char="•"/>
            </a:pPr>
            <a:r>
              <a:rPr lang="en-US" baseline="0" dirty="0" smtClean="0"/>
              <a:t>PSS excel for partners with: strong inclination for services, the need and will to create partner branded services, partners with service delivery capabilities and knowledge.  </a:t>
            </a:r>
            <a:endParaRPr lang="en-US" dirty="0" smtClean="0"/>
          </a:p>
          <a:p>
            <a:pPr marL="171450" lvl="0" indent="-171450">
              <a:buFont typeface="Arial"/>
              <a:buChar char="•"/>
            </a:pPr>
            <a:r>
              <a:rPr lang="en-US" dirty="0" smtClean="0"/>
              <a:t>Am I already delivering collaborative services?</a:t>
            </a:r>
          </a:p>
          <a:p>
            <a:pPr marL="628650" lvl="1" indent="-171450">
              <a:buFont typeface="Arial"/>
              <a:buChar char="•"/>
            </a:pPr>
            <a:r>
              <a:rPr lang="en-US" dirty="0" smtClean="0"/>
              <a:t>Partners who already deliver collaborative services already have in place the people,</a:t>
            </a:r>
            <a:r>
              <a:rPr lang="en-US" baseline="0" dirty="0" smtClean="0"/>
              <a:t> processes and tools required to deliver these services. For these partners the journey will be shorter.</a:t>
            </a:r>
            <a:endParaRPr lang="en-US" dirty="0" smtClean="0"/>
          </a:p>
          <a:p>
            <a:pPr marL="171450" lvl="0" indent="-171450">
              <a:buFont typeface="Arial"/>
              <a:buChar char="•"/>
            </a:pPr>
            <a:r>
              <a:rPr lang="en-US" dirty="0" smtClean="0"/>
              <a:t>Are my MS customers calling me rather than Cisco for help?</a:t>
            </a:r>
          </a:p>
          <a:p>
            <a:pPr marL="628650" lvl="1" indent="-171450">
              <a:buFont typeface="Arial"/>
              <a:buChar char="•"/>
            </a:pPr>
            <a:r>
              <a:rPr lang="en-US" dirty="0" smtClean="0"/>
              <a:t>In many cases, MS customers (even if supported with a </a:t>
            </a:r>
            <a:r>
              <a:rPr lang="en-US" dirty="0" err="1" smtClean="0"/>
              <a:t>SNT</a:t>
            </a:r>
            <a:r>
              <a:rPr lang="en-US" dirty="0" smtClean="0"/>
              <a:t> contract) look at the partners to maintain</a:t>
            </a:r>
            <a:r>
              <a:rPr lang="en-US" baseline="0" dirty="0" smtClean="0"/>
              <a:t> their network and resolve issues. In many cases they call the partner service desk and not Cisco.</a:t>
            </a:r>
            <a:endParaRPr lang="en-US" dirty="0" smtClean="0"/>
          </a:p>
          <a:p>
            <a:pPr marL="171450" lvl="0" indent="-171450">
              <a:buFont typeface="Arial"/>
              <a:buChar char="•"/>
            </a:pPr>
            <a:r>
              <a:rPr lang="en-US" dirty="0" smtClean="0"/>
              <a:t>Do I have procedures and tools (</a:t>
            </a:r>
            <a:r>
              <a:rPr lang="en-US" dirty="0" err="1" smtClean="0"/>
              <a:t>TT</a:t>
            </a:r>
            <a:r>
              <a:rPr lang="en-US" dirty="0" smtClean="0"/>
              <a:t>, </a:t>
            </a:r>
            <a:r>
              <a:rPr lang="en-US" dirty="0" err="1" smtClean="0"/>
              <a:t>CMDB</a:t>
            </a:r>
            <a:r>
              <a:rPr lang="en-US" dirty="0" smtClean="0"/>
              <a:t>) to support my customers?</a:t>
            </a:r>
          </a:p>
          <a:p>
            <a:pPr marL="628650" lvl="1" indent="-171450">
              <a:buFont typeface="Arial"/>
              <a:buChar char="•"/>
            </a:pPr>
            <a:r>
              <a:rPr lang="en-US" dirty="0" smtClean="0"/>
              <a:t>That will determine the partner’s starting point in adopting</a:t>
            </a:r>
            <a:r>
              <a:rPr lang="en-US" baseline="0" dirty="0" smtClean="0"/>
              <a:t> PSS and smart.</a:t>
            </a:r>
            <a:endParaRPr lang="en-US" dirty="0" smtClean="0"/>
          </a:p>
          <a:p>
            <a:pPr lvl="0"/>
            <a:endParaRPr lang="en-US" dirty="0" smtClean="0"/>
          </a:p>
          <a:p>
            <a:pPr marL="628650" lvl="1" indent="-171450">
              <a:buFont typeface="Arial"/>
              <a:buChar char="•"/>
            </a:pPr>
            <a:endParaRPr lang="en-US" baseline="0" dirty="0" smtClean="0"/>
          </a:p>
          <a:p>
            <a:pPr marL="171450" indent="-171450">
              <a:buFont typeface="Arial"/>
              <a:buChar char="•"/>
            </a:pPr>
            <a:endParaRPr lang="en-US" baseline="0" dirty="0" smtClean="0"/>
          </a:p>
          <a:p>
            <a:pPr lvl="0"/>
            <a:endParaRPr lang="en-US" dirty="0" smtClean="0"/>
          </a:p>
          <a:p>
            <a:pPr marL="571489" lvl="2" indent="-457191" defTabSz="914381">
              <a:lnSpc>
                <a:spcPct val="95000"/>
              </a:lnSpc>
              <a:spcBef>
                <a:spcPts val="840"/>
              </a:spcBef>
              <a:defRPr/>
            </a:pPr>
            <a:r>
              <a:rPr lang="en-US" dirty="0" smtClean="0"/>
              <a:t>This is a proven methodology helping partners to adopt PSS and be successful.</a:t>
            </a:r>
          </a:p>
          <a:p>
            <a:pPr marL="571489" lvl="2" indent="-457191" defTabSz="914381">
              <a:lnSpc>
                <a:spcPct val="95000"/>
              </a:lnSpc>
              <a:spcBef>
                <a:spcPts val="840"/>
              </a:spcBef>
              <a:defRPr/>
            </a:pPr>
            <a:r>
              <a:rPr lang="en-US" dirty="0" smtClean="0"/>
              <a:t>It is based on the Crawl, Walk, Run, Sprint approach</a:t>
            </a:r>
          </a:p>
          <a:p>
            <a:pPr marL="571489" lvl="2" indent="-457191" defTabSz="914381">
              <a:lnSpc>
                <a:spcPct val="95000"/>
              </a:lnSpc>
              <a:spcBef>
                <a:spcPts val="840"/>
              </a:spcBef>
              <a:defRPr/>
            </a:pPr>
            <a:r>
              <a:rPr lang="en-US" dirty="0" smtClean="0"/>
              <a:t>How fast you go</a:t>
            </a:r>
            <a:r>
              <a:rPr lang="en-US" baseline="0" dirty="0" smtClean="0"/>
              <a:t> through this cycle is depending on your starting point (Maturity) and resource dedication.</a:t>
            </a:r>
          </a:p>
          <a:p>
            <a:pPr marL="571489" lvl="2" indent="-457191" defTabSz="914381">
              <a:lnSpc>
                <a:spcPct val="95000"/>
              </a:lnSpc>
              <a:spcBef>
                <a:spcPts val="840"/>
              </a:spcBef>
              <a:defRPr/>
            </a:pPr>
            <a:endParaRPr lang="en-US" baseline="0" dirty="0" smtClean="0"/>
          </a:p>
          <a:p>
            <a:pPr marL="571489" lvl="2" indent="-457191" defTabSz="914381">
              <a:lnSpc>
                <a:spcPct val="95000"/>
              </a:lnSpc>
              <a:spcBef>
                <a:spcPts val="840"/>
              </a:spcBef>
              <a:defRPr/>
            </a:pPr>
            <a:r>
              <a:rPr lang="en-US" baseline="0" dirty="0" smtClean="0"/>
              <a:t>Track 1-2 can take place in parallel</a:t>
            </a:r>
          </a:p>
          <a:p>
            <a:pPr marL="571489" lvl="2" indent="-457191" defTabSz="914381">
              <a:lnSpc>
                <a:spcPct val="95000"/>
              </a:lnSpc>
              <a:spcBef>
                <a:spcPts val="840"/>
              </a:spcBef>
              <a:defRPr/>
            </a:pPr>
            <a:r>
              <a:rPr lang="en-US" baseline="0" dirty="0" err="1" smtClean="0"/>
              <a:t>GTM</a:t>
            </a:r>
            <a:r>
              <a:rPr lang="en-US" baseline="0" dirty="0" smtClean="0"/>
              <a:t> only once partner experienced, understands, etc.</a:t>
            </a:r>
          </a:p>
          <a:p>
            <a:pPr marL="571489" lvl="2" indent="-457191" defTabSz="914381">
              <a:lnSpc>
                <a:spcPct val="95000"/>
              </a:lnSpc>
              <a:spcBef>
                <a:spcPts val="840"/>
              </a:spcBef>
              <a:defRPr/>
            </a:pPr>
            <a:endParaRPr lang="en-US" baseline="0" dirty="0" smtClean="0"/>
          </a:p>
          <a:p>
            <a:pPr marL="571489" lvl="2" indent="-457191" defTabSz="914381">
              <a:lnSpc>
                <a:spcPct val="95000"/>
              </a:lnSpc>
              <a:spcBef>
                <a:spcPts val="840"/>
              </a:spcBef>
              <a:defRPr/>
            </a:pPr>
            <a:r>
              <a:rPr lang="en-US" b="1" u="sng" baseline="0" dirty="0" smtClean="0">
                <a:solidFill>
                  <a:srgbClr val="FFFF00"/>
                </a:solidFill>
              </a:rPr>
              <a:t>Write who is involved in each track…</a:t>
            </a:r>
            <a:endParaRPr lang="en-US" b="1" u="sng" dirty="0" smtClean="0">
              <a:solidFill>
                <a:srgbClr val="FFFF00"/>
              </a:solidFill>
            </a:endParaRPr>
          </a:p>
          <a:p>
            <a:pPr marL="571489" lvl="2" indent="-457191" defTabSz="914381">
              <a:lnSpc>
                <a:spcPct val="95000"/>
              </a:lnSpc>
              <a:spcBef>
                <a:spcPts val="840"/>
              </a:spcBef>
              <a:defRPr/>
            </a:pPr>
            <a:endParaRPr lang="en-US" dirty="0" smtClean="0"/>
          </a:p>
          <a:p>
            <a:pPr marL="571489" lvl="2" indent="-457191" defTabSz="914381">
              <a:lnSpc>
                <a:spcPct val="95000"/>
              </a:lnSpc>
              <a:spcBef>
                <a:spcPts val="840"/>
              </a:spcBef>
              <a:defRPr/>
            </a:pPr>
            <a:r>
              <a:rPr lang="en-US" dirty="0" smtClean="0"/>
              <a:t>OPS/delivery</a:t>
            </a:r>
            <a:r>
              <a:rPr lang="en-US" baseline="0" dirty="0" smtClean="0"/>
              <a:t> track:</a:t>
            </a:r>
          </a:p>
          <a:p>
            <a:pPr marL="571489" lvl="2" indent="-457191" defTabSz="914381">
              <a:lnSpc>
                <a:spcPct val="95000"/>
              </a:lnSpc>
              <a:spcBef>
                <a:spcPts val="840"/>
              </a:spcBef>
              <a:defRPr/>
            </a:pPr>
            <a:r>
              <a:rPr lang="en-US" baseline="0" dirty="0" smtClean="0"/>
              <a:t>Assess where the partner starting point for delivering PSS based services is</a:t>
            </a:r>
          </a:p>
          <a:p>
            <a:pPr marL="571489" lvl="2" indent="-457191" defTabSz="914381">
              <a:lnSpc>
                <a:spcPct val="95000"/>
              </a:lnSpc>
              <a:spcBef>
                <a:spcPts val="840"/>
              </a:spcBef>
              <a:defRPr/>
            </a:pPr>
            <a:r>
              <a:rPr lang="en-US" baseline="0" dirty="0" smtClean="0"/>
              <a:t>Assess and plan the migration to collaborative delivery method</a:t>
            </a:r>
          </a:p>
          <a:p>
            <a:pPr marL="571489" lvl="2" indent="-457191" defTabSz="914381">
              <a:lnSpc>
                <a:spcPct val="95000"/>
              </a:lnSpc>
              <a:spcBef>
                <a:spcPts val="840"/>
              </a:spcBef>
              <a:defRPr/>
            </a:pPr>
            <a:r>
              <a:rPr lang="en-US" baseline="0" dirty="0" smtClean="0"/>
              <a:t>Analyze </a:t>
            </a:r>
            <a:r>
              <a:rPr lang="en-US" baseline="0" dirty="0" err="1" smtClean="0"/>
              <a:t>CSPP</a:t>
            </a:r>
            <a:r>
              <a:rPr lang="en-US" baseline="0" dirty="0" smtClean="0"/>
              <a:t> and rebate aspects – make sure partner maximizing rebates</a:t>
            </a:r>
          </a:p>
          <a:p>
            <a:pPr marL="571489" lvl="2" indent="-457191" defTabSz="914381">
              <a:lnSpc>
                <a:spcPct val="95000"/>
              </a:lnSpc>
              <a:spcBef>
                <a:spcPts val="840"/>
              </a:spcBef>
              <a:defRPr/>
            </a:pPr>
            <a:r>
              <a:rPr lang="en-US" baseline="0" dirty="0" smtClean="0"/>
              <a:t>Analyze </a:t>
            </a:r>
            <a:r>
              <a:rPr lang="en-US" baseline="0" dirty="0" err="1" smtClean="0"/>
              <a:t>NOC</a:t>
            </a:r>
            <a:r>
              <a:rPr lang="en-US" baseline="0" dirty="0" smtClean="0"/>
              <a:t> support capability</a:t>
            </a:r>
          </a:p>
          <a:p>
            <a:pPr marL="571489" lvl="2" indent="-457191" defTabSz="914381">
              <a:lnSpc>
                <a:spcPct val="95000"/>
              </a:lnSpc>
              <a:spcBef>
                <a:spcPts val="840"/>
              </a:spcBef>
              <a:defRPr/>
            </a:pPr>
            <a:r>
              <a:rPr lang="en-US" baseline="0" dirty="0" smtClean="0"/>
              <a:t>Analyze target customers for PSS</a:t>
            </a:r>
          </a:p>
          <a:p>
            <a:pPr marL="571489" lvl="2" indent="-457191" defTabSz="914381">
              <a:lnSpc>
                <a:spcPct val="95000"/>
              </a:lnSpc>
              <a:spcBef>
                <a:spcPts val="840"/>
              </a:spcBef>
              <a:defRPr/>
            </a:pPr>
            <a:r>
              <a:rPr lang="en-US" baseline="0" dirty="0" smtClean="0"/>
              <a:t>Develop a plan of migration</a:t>
            </a:r>
          </a:p>
          <a:p>
            <a:pPr marL="571489" lvl="2" indent="-457191" defTabSz="914381">
              <a:lnSpc>
                <a:spcPct val="95000"/>
              </a:lnSpc>
              <a:spcBef>
                <a:spcPts val="840"/>
              </a:spcBef>
              <a:defRPr/>
            </a:pPr>
            <a:endParaRPr lang="en-US" baseline="0" dirty="0" smtClean="0"/>
          </a:p>
          <a:p>
            <a:pPr marL="571489" lvl="2" indent="-457191" defTabSz="914381">
              <a:lnSpc>
                <a:spcPct val="95000"/>
              </a:lnSpc>
              <a:spcBef>
                <a:spcPts val="840"/>
              </a:spcBef>
              <a:defRPr/>
            </a:pPr>
            <a:r>
              <a:rPr lang="en-US" baseline="0" dirty="0" smtClean="0"/>
              <a:t>Smart track:</a:t>
            </a:r>
          </a:p>
          <a:p>
            <a:pPr marL="571489" lvl="2" indent="-457191" defTabSz="914381">
              <a:lnSpc>
                <a:spcPct val="95000"/>
              </a:lnSpc>
              <a:spcBef>
                <a:spcPts val="840"/>
              </a:spcBef>
              <a:defRPr/>
            </a:pPr>
            <a:r>
              <a:rPr lang="en-US" baseline="0" dirty="0" smtClean="0"/>
              <a:t>Learn and understand the smart components</a:t>
            </a:r>
          </a:p>
          <a:p>
            <a:pPr marL="571489" lvl="2" indent="-457191" defTabSz="914381">
              <a:lnSpc>
                <a:spcPct val="95000"/>
              </a:lnSpc>
              <a:spcBef>
                <a:spcPts val="840"/>
              </a:spcBef>
              <a:defRPr/>
            </a:pPr>
            <a:r>
              <a:rPr lang="en-US" baseline="0" dirty="0" smtClean="0"/>
              <a:t>Deploy pilot customers and understand what the data means to your business</a:t>
            </a:r>
          </a:p>
          <a:p>
            <a:pPr marL="571489" lvl="2" indent="-457191" defTabSz="914381">
              <a:lnSpc>
                <a:spcPct val="95000"/>
              </a:lnSpc>
              <a:spcBef>
                <a:spcPts val="840"/>
              </a:spcBef>
              <a:defRPr/>
            </a:pPr>
            <a:r>
              <a:rPr lang="en-US" baseline="0" dirty="0" smtClean="0"/>
              <a:t>Review business impact on internal processes and external offers</a:t>
            </a:r>
          </a:p>
          <a:p>
            <a:pPr marL="571489" lvl="2" indent="-457191" defTabSz="914381">
              <a:lnSpc>
                <a:spcPct val="95000"/>
              </a:lnSpc>
              <a:spcBef>
                <a:spcPts val="840"/>
              </a:spcBef>
              <a:defRPr/>
            </a:pPr>
            <a:endParaRPr lang="en-US" baseline="0" dirty="0" smtClean="0"/>
          </a:p>
          <a:p>
            <a:pPr marL="571489" lvl="2" indent="-457191" defTabSz="914381">
              <a:lnSpc>
                <a:spcPct val="95000"/>
              </a:lnSpc>
              <a:spcBef>
                <a:spcPts val="840"/>
              </a:spcBef>
              <a:defRPr/>
            </a:pPr>
            <a:r>
              <a:rPr lang="en-US" baseline="0" dirty="0" smtClean="0"/>
              <a:t>Build a business case/model for PSS</a:t>
            </a:r>
          </a:p>
          <a:p>
            <a:pPr marL="571489" lvl="2" indent="-457191" defTabSz="914381">
              <a:lnSpc>
                <a:spcPct val="95000"/>
              </a:lnSpc>
              <a:spcBef>
                <a:spcPts val="840"/>
              </a:spcBef>
              <a:defRPr/>
            </a:pPr>
            <a:endParaRPr lang="en-US" baseline="0" dirty="0" smtClean="0"/>
          </a:p>
          <a:p>
            <a:pPr marL="571489" lvl="2" indent="-457191" defTabSz="914381">
              <a:lnSpc>
                <a:spcPct val="95000"/>
              </a:lnSpc>
              <a:spcBef>
                <a:spcPts val="840"/>
              </a:spcBef>
              <a:defRPr/>
            </a:pPr>
            <a:r>
              <a:rPr lang="en-US" baseline="0" dirty="0" err="1" smtClean="0"/>
              <a:t>GTM</a:t>
            </a:r>
            <a:r>
              <a:rPr lang="en-US" baseline="0" dirty="0" smtClean="0"/>
              <a:t> track:</a:t>
            </a:r>
          </a:p>
          <a:p>
            <a:pPr marL="571489" lvl="2" indent="-457191" defTabSz="914381">
              <a:lnSpc>
                <a:spcPct val="95000"/>
              </a:lnSpc>
              <a:spcBef>
                <a:spcPts val="840"/>
              </a:spcBef>
              <a:defRPr/>
            </a:pPr>
            <a:r>
              <a:rPr lang="en-US" baseline="0" dirty="0" smtClean="0"/>
              <a:t>To start only after track 1-2 were completed</a:t>
            </a:r>
          </a:p>
          <a:p>
            <a:pPr marL="571489" lvl="2" indent="-457191" defTabSz="914381">
              <a:lnSpc>
                <a:spcPct val="95000"/>
              </a:lnSpc>
              <a:spcBef>
                <a:spcPts val="840"/>
              </a:spcBef>
              <a:defRPr/>
            </a:pPr>
            <a:r>
              <a:rPr lang="en-US" baseline="0" dirty="0" smtClean="0"/>
              <a:t>Once you understand the basics, plan and execute scaling</a:t>
            </a:r>
          </a:p>
          <a:p>
            <a:pPr marL="571489" lvl="2" indent="-457191" defTabSz="914381">
              <a:lnSpc>
                <a:spcPct val="95000"/>
              </a:lnSpc>
              <a:spcBef>
                <a:spcPts val="840"/>
              </a:spcBef>
              <a:defRPr/>
            </a:pPr>
            <a:r>
              <a:rPr lang="en-US" baseline="0" dirty="0" smtClean="0"/>
              <a:t>Develop an external offer, sales toolkit, compensation, legal etc.</a:t>
            </a:r>
          </a:p>
          <a:p>
            <a:pPr marL="571489" lvl="2" indent="-457191" defTabSz="914381">
              <a:lnSpc>
                <a:spcPct val="95000"/>
              </a:lnSpc>
              <a:spcBef>
                <a:spcPts val="840"/>
              </a:spcBef>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ECD93E4-819E-4BEC-9224-97B116F6E17E}" type="slidenum">
              <a:rPr lang="en-US" smtClean="0"/>
              <a:pPr/>
              <a:t>14</a:t>
            </a:fld>
            <a:endParaRPr lang="en-US" dirty="0"/>
          </a:p>
        </p:txBody>
      </p:sp>
    </p:spTree>
    <p:extLst>
      <p:ext uri="{BB962C8B-B14F-4D97-AF65-F5344CB8AC3E}">
        <p14:creationId xmlns:p14="http://schemas.microsoft.com/office/powerpoint/2010/main" val="187945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slide illustrates the overlay of adoption tracks across the Craw-Sprint acceleration</a:t>
            </a:r>
          </a:p>
          <a:p>
            <a:endParaRPr lang="en-US" dirty="0"/>
          </a:p>
        </p:txBody>
      </p:sp>
      <p:sp>
        <p:nvSpPr>
          <p:cNvPr id="4" name="Slide Number Placeholder 3"/>
          <p:cNvSpPr>
            <a:spLocks noGrp="1"/>
          </p:cNvSpPr>
          <p:nvPr>
            <p:ph type="sldNum" sz="quarter" idx="10"/>
          </p:nvPr>
        </p:nvSpPr>
        <p:spPr/>
        <p:txBody>
          <a:bodyPr/>
          <a:lstStyle/>
          <a:p>
            <a:fld id="{9ECD93E4-819E-4BEC-9224-97B116F6E17E}" type="slidenum">
              <a:rPr lang="en-US" smtClean="0"/>
              <a:pPr/>
              <a:t>15</a:t>
            </a:fld>
            <a:endParaRPr lang="en-US" dirty="0"/>
          </a:p>
        </p:txBody>
      </p:sp>
    </p:spTree>
    <p:extLst>
      <p:ext uri="{BB962C8B-B14F-4D97-AF65-F5344CB8AC3E}">
        <p14:creationId xmlns:p14="http://schemas.microsoft.com/office/powerpoint/2010/main" val="2424839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slide illustrates the overlay of adoption tracks across the Craw-Sprint acceleration</a:t>
            </a:r>
          </a:p>
          <a:p>
            <a:endParaRPr lang="en-US" dirty="0"/>
          </a:p>
        </p:txBody>
      </p:sp>
      <p:sp>
        <p:nvSpPr>
          <p:cNvPr id="4" name="Slide Number Placeholder 3"/>
          <p:cNvSpPr>
            <a:spLocks noGrp="1"/>
          </p:cNvSpPr>
          <p:nvPr>
            <p:ph type="sldNum" sz="quarter" idx="10"/>
          </p:nvPr>
        </p:nvSpPr>
        <p:spPr/>
        <p:txBody>
          <a:bodyPr/>
          <a:lstStyle/>
          <a:p>
            <a:fld id="{9ECD93E4-819E-4BEC-9224-97B116F6E17E}" type="slidenum">
              <a:rPr lang="en-US" smtClean="0"/>
              <a:pPr/>
              <a:t>16</a:t>
            </a:fld>
            <a:endParaRPr lang="en-US" dirty="0"/>
          </a:p>
        </p:txBody>
      </p:sp>
    </p:spTree>
    <p:extLst>
      <p:ext uri="{BB962C8B-B14F-4D97-AF65-F5344CB8AC3E}">
        <p14:creationId xmlns:p14="http://schemas.microsoft.com/office/powerpoint/2010/main" val="2424839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dirty="0" smtClean="0"/>
              <a:t>Is PSS aligned with my business?</a:t>
            </a:r>
            <a:br>
              <a:rPr lang="en-US" sz="1200" dirty="0" smtClean="0"/>
            </a:br>
            <a:endParaRPr lang="en-US" sz="1200" dirty="0" smtClean="0"/>
          </a:p>
          <a:p>
            <a:pPr marL="171450" indent="-171450">
              <a:buFont typeface="Arial"/>
              <a:buChar char="•"/>
            </a:pPr>
            <a:r>
              <a:rPr lang="en-US" sz="1200" dirty="0" smtClean="0"/>
              <a:t>How equipped am I to deliver PSS based services and where would my starting point be?</a:t>
            </a:r>
            <a:br>
              <a:rPr lang="en-US" sz="1200" dirty="0" smtClean="0"/>
            </a:br>
            <a:endParaRPr lang="en-US" sz="1200" dirty="0" smtClean="0"/>
          </a:p>
          <a:p>
            <a:pPr marL="171450" indent="-171450">
              <a:buFont typeface="Arial"/>
              <a:buChar char="•"/>
            </a:pPr>
            <a:r>
              <a:rPr lang="en-US" sz="1200" dirty="0" smtClean="0"/>
              <a:t>What is the recipe for successful adoption?</a:t>
            </a:r>
          </a:p>
          <a:p>
            <a:endParaRPr lang="en-US" dirty="0" smtClean="0"/>
          </a:p>
          <a:p>
            <a:r>
              <a:rPr lang="en-US" dirty="0" smtClean="0"/>
              <a:t>PSS adoption is broken into these main concepts:</a:t>
            </a:r>
          </a:p>
          <a:p>
            <a:pPr marL="171450" indent="-171450">
              <a:buFont typeface="Arial"/>
              <a:buChar char="•"/>
            </a:pPr>
            <a:r>
              <a:rPr lang="en-US" dirty="0" smtClean="0"/>
              <a:t>Is PSS aligned with my business?</a:t>
            </a:r>
          </a:p>
          <a:p>
            <a:pPr marL="171450" indent="-171450">
              <a:buFont typeface="Arial"/>
              <a:buChar char="•"/>
            </a:pPr>
            <a:r>
              <a:rPr lang="en-US" dirty="0" smtClean="0"/>
              <a:t>How equipped am I to deliver PSS based services and where would my starting point be?</a:t>
            </a:r>
          </a:p>
          <a:p>
            <a:pPr marL="171450" indent="-171450">
              <a:buFont typeface="Arial"/>
              <a:buChar char="•"/>
            </a:pPr>
            <a:r>
              <a:rPr lang="en-US" dirty="0" smtClean="0"/>
              <a:t>What is the recipe for successful</a:t>
            </a:r>
            <a:r>
              <a:rPr lang="en-US" baseline="0" dirty="0" smtClean="0"/>
              <a:t> </a:t>
            </a:r>
            <a:r>
              <a:rPr lang="en-US" dirty="0" smtClean="0"/>
              <a:t>adoption?</a:t>
            </a:r>
          </a:p>
          <a:p>
            <a:pPr marL="171450" indent="-171450">
              <a:buFont typeface="Arial"/>
              <a:buChar char="•"/>
            </a:pPr>
            <a:endParaRPr lang="en-US" dirty="0" smtClean="0"/>
          </a:p>
          <a:p>
            <a:pPr marL="0" indent="0">
              <a:buFont typeface="Arial"/>
              <a:buNone/>
            </a:pPr>
            <a:r>
              <a:rPr lang="en-US" dirty="0" smtClean="0"/>
              <a:t>The next few slides explore these concepts:</a:t>
            </a:r>
          </a:p>
          <a:p>
            <a:endParaRPr lang="en-US" dirty="0" smtClean="0"/>
          </a:p>
          <a:p>
            <a:endParaRPr lang="en-US" dirty="0" smtClean="0"/>
          </a:p>
          <a:p>
            <a:r>
              <a:rPr lang="en-US" dirty="0" smtClean="0"/>
              <a:t>Although PSS impacts</a:t>
            </a:r>
            <a:r>
              <a:rPr lang="en-US" baseline="0" dirty="0" smtClean="0"/>
              <a:t> processes and offers, it first needs to be aligned to the partner’s goals; </a:t>
            </a:r>
          </a:p>
          <a:p>
            <a:pPr marL="171450" indent="-171450">
              <a:buFont typeface="Arial"/>
              <a:buChar char="•"/>
            </a:pPr>
            <a:r>
              <a:rPr lang="en-US" baseline="0" dirty="0" smtClean="0"/>
              <a:t>Is PSS aligned to your business goals? </a:t>
            </a:r>
          </a:p>
          <a:p>
            <a:pPr marL="628650" lvl="1" indent="-171450">
              <a:buFont typeface="Arial"/>
              <a:buChar char="•"/>
            </a:pPr>
            <a:r>
              <a:rPr lang="en-US" baseline="0" dirty="0" smtClean="0"/>
              <a:t>E.g. if one of the goals is to increase MS revenues by 30%, can PSS support it?</a:t>
            </a:r>
          </a:p>
          <a:p>
            <a:pPr marL="628650" lvl="1" indent="-171450">
              <a:buFont typeface="Arial"/>
              <a:buChar char="•"/>
            </a:pPr>
            <a:r>
              <a:rPr lang="en-US" baseline="0" dirty="0" smtClean="0"/>
              <a:t>PSS support MS by allowing partners to be more profitable. Partners can use the smart components to create efficiencies that will drive cost down and improve support capabilities.</a:t>
            </a:r>
          </a:p>
          <a:p>
            <a:pPr marL="171450" indent="-171450">
              <a:buFont typeface="Arial"/>
              <a:buChar char="•"/>
            </a:pPr>
            <a:r>
              <a:rPr lang="en-US" dirty="0" smtClean="0"/>
              <a:t>Can</a:t>
            </a:r>
            <a:r>
              <a:rPr lang="en-US" baseline="0" dirty="0" smtClean="0"/>
              <a:t> PSS be part of any of the strategic initiatives supporting your strategic goals? </a:t>
            </a:r>
          </a:p>
          <a:p>
            <a:pPr marL="628650" lvl="1" indent="-171450">
              <a:buFont typeface="Arial"/>
              <a:buChar char="•"/>
            </a:pPr>
            <a:r>
              <a:rPr lang="en-US" baseline="0" dirty="0" smtClean="0"/>
              <a:t>E.g. to grow MS, you are creating a new MS SL, hiring sales people, deploy new </a:t>
            </a:r>
            <a:r>
              <a:rPr lang="en-US" baseline="0" dirty="0" err="1" smtClean="0"/>
              <a:t>NOC</a:t>
            </a:r>
            <a:r>
              <a:rPr lang="en-US" baseline="0" dirty="0" smtClean="0"/>
              <a:t> tools…</a:t>
            </a:r>
          </a:p>
          <a:p>
            <a:pPr marL="171450" indent="-171450">
              <a:buFont typeface="Arial"/>
              <a:buChar char="•"/>
            </a:pPr>
            <a:r>
              <a:rPr lang="en-US" baseline="0" dirty="0" smtClean="0"/>
              <a:t>Each initiative  relies on people, process technologies. How would PSS and smart impact those? </a:t>
            </a:r>
          </a:p>
          <a:p>
            <a:pPr marL="628650" lvl="1" indent="-171450">
              <a:buFont typeface="Arial"/>
              <a:buChar char="•"/>
            </a:pPr>
            <a:r>
              <a:rPr lang="en-US" baseline="0" dirty="0" err="1" smtClean="0"/>
              <a:t>E.g</a:t>
            </a:r>
            <a:r>
              <a:rPr lang="en-US" baseline="0" dirty="0" smtClean="0"/>
              <a:t> internal processes enhancement and external offer.</a:t>
            </a:r>
          </a:p>
          <a:p>
            <a:pPr marL="628650" lvl="1" indent="-171450">
              <a:buFont typeface="Arial"/>
              <a:buChar char="•"/>
            </a:pPr>
            <a:r>
              <a:rPr lang="en-US" baseline="0" dirty="0" smtClean="0"/>
              <a:t>PSS could enhance internal processes and market offers. It is up to the partner to decide how it will impact their business.</a:t>
            </a:r>
          </a:p>
          <a:p>
            <a:pPr marL="628650" lvl="1" indent="-171450">
              <a:buFont typeface="Arial"/>
              <a:buChar char="•"/>
            </a:pPr>
            <a:endParaRPr lang="en-US" baseline="0" dirty="0" smtClean="0"/>
          </a:p>
          <a:p>
            <a:r>
              <a:rPr lang="en-US" baseline="0" dirty="0" smtClean="0"/>
              <a:t>It is important to make sure PSS (both foundation and smart) make sense for your business starting with the top priorities.</a:t>
            </a:r>
          </a:p>
          <a:p>
            <a:pPr lvl="0"/>
            <a:endParaRPr lang="en-US" dirty="0" smtClean="0"/>
          </a:p>
          <a:p>
            <a:pPr lvl="0"/>
            <a:r>
              <a:rPr lang="en-US" dirty="0" smtClean="0"/>
              <a:t>Self-assessment of collaborative and smart components delivery capabilities and maturity. This will help you to assess your starting point and the journey</a:t>
            </a:r>
            <a:r>
              <a:rPr lang="en-US" baseline="0" dirty="0" smtClean="0"/>
              <a:t> you will take.</a:t>
            </a:r>
            <a:endParaRPr lang="en-US" dirty="0" smtClean="0"/>
          </a:p>
          <a:p>
            <a:pPr marL="171450" lvl="0" indent="-171450">
              <a:buFont typeface="Arial"/>
              <a:buChar char="•"/>
            </a:pPr>
            <a:r>
              <a:rPr lang="en-US" dirty="0" smtClean="0"/>
              <a:t>What is my </a:t>
            </a:r>
            <a:r>
              <a:rPr lang="en-US" dirty="0" err="1" smtClean="0"/>
              <a:t>PBM</a:t>
            </a:r>
            <a:r>
              <a:rPr lang="en-US" dirty="0" smtClean="0"/>
              <a:t>? (services, product sales, etc.) what works for PSS is strong service offering and in many cases mature MS practice</a:t>
            </a:r>
            <a:r>
              <a:rPr lang="en-US" baseline="0" dirty="0" smtClean="0"/>
              <a:t> </a:t>
            </a:r>
          </a:p>
          <a:p>
            <a:pPr marL="628650" lvl="1" indent="-171450">
              <a:buFont typeface="Arial"/>
              <a:buChar char="•"/>
            </a:pPr>
            <a:r>
              <a:rPr lang="en-US" baseline="0" dirty="0" smtClean="0"/>
              <a:t>PSS excel for partners with: strong inclination for services, the need and will to create partner branded services, partners with service delivery capabilities and knowledge.  </a:t>
            </a:r>
            <a:endParaRPr lang="en-US" dirty="0" smtClean="0"/>
          </a:p>
          <a:p>
            <a:pPr marL="171450" lvl="0" indent="-171450">
              <a:buFont typeface="Arial"/>
              <a:buChar char="•"/>
            </a:pPr>
            <a:r>
              <a:rPr lang="en-US" dirty="0" smtClean="0"/>
              <a:t>Am I already delivering collaborative services?</a:t>
            </a:r>
          </a:p>
          <a:p>
            <a:pPr marL="628650" lvl="1" indent="-171450">
              <a:buFont typeface="Arial"/>
              <a:buChar char="•"/>
            </a:pPr>
            <a:r>
              <a:rPr lang="en-US" dirty="0" smtClean="0"/>
              <a:t>Partners who already deliver collaborative services already have in place the people,</a:t>
            </a:r>
            <a:r>
              <a:rPr lang="en-US" baseline="0" dirty="0" smtClean="0"/>
              <a:t> processes and tools required to deliver these services. For these partners the journey will be shorter.</a:t>
            </a:r>
            <a:endParaRPr lang="en-US" dirty="0" smtClean="0"/>
          </a:p>
          <a:p>
            <a:pPr marL="171450" lvl="0" indent="-171450">
              <a:buFont typeface="Arial"/>
              <a:buChar char="•"/>
            </a:pPr>
            <a:r>
              <a:rPr lang="en-US" dirty="0" smtClean="0"/>
              <a:t>Are my MS customers calling me rather than Cisco for help?</a:t>
            </a:r>
          </a:p>
          <a:p>
            <a:pPr marL="628650" lvl="1" indent="-171450">
              <a:buFont typeface="Arial"/>
              <a:buChar char="•"/>
            </a:pPr>
            <a:r>
              <a:rPr lang="en-US" dirty="0" smtClean="0"/>
              <a:t>In many cases, MS customers (even if supported with a </a:t>
            </a:r>
            <a:r>
              <a:rPr lang="en-US" dirty="0" err="1" smtClean="0"/>
              <a:t>SNT</a:t>
            </a:r>
            <a:r>
              <a:rPr lang="en-US" dirty="0" smtClean="0"/>
              <a:t> contract) look at the partners to maintain</a:t>
            </a:r>
            <a:r>
              <a:rPr lang="en-US" baseline="0" dirty="0" smtClean="0"/>
              <a:t> their network and resolve issues. In many cases they call the partner service desk and not Cisco.</a:t>
            </a:r>
            <a:endParaRPr lang="en-US" dirty="0" smtClean="0"/>
          </a:p>
          <a:p>
            <a:pPr marL="171450" lvl="0" indent="-171450">
              <a:buFont typeface="Arial"/>
              <a:buChar char="•"/>
            </a:pPr>
            <a:r>
              <a:rPr lang="en-US" dirty="0" smtClean="0"/>
              <a:t>Do I have procedures and tools (</a:t>
            </a:r>
            <a:r>
              <a:rPr lang="en-US" dirty="0" err="1" smtClean="0"/>
              <a:t>TT</a:t>
            </a:r>
            <a:r>
              <a:rPr lang="en-US" dirty="0" smtClean="0"/>
              <a:t>, </a:t>
            </a:r>
            <a:r>
              <a:rPr lang="en-US" dirty="0" err="1" smtClean="0"/>
              <a:t>CMDB</a:t>
            </a:r>
            <a:r>
              <a:rPr lang="en-US" dirty="0" smtClean="0"/>
              <a:t>) to support my customers?</a:t>
            </a:r>
          </a:p>
          <a:p>
            <a:pPr marL="628650" lvl="1" indent="-171450">
              <a:buFont typeface="Arial"/>
              <a:buChar char="•"/>
            </a:pPr>
            <a:r>
              <a:rPr lang="en-US" dirty="0" smtClean="0"/>
              <a:t>That will determine the partner’s starting point in adopting</a:t>
            </a:r>
            <a:r>
              <a:rPr lang="en-US" baseline="0" dirty="0" smtClean="0"/>
              <a:t> PSS and smart.</a:t>
            </a:r>
            <a:endParaRPr lang="en-US" dirty="0" smtClean="0"/>
          </a:p>
          <a:p>
            <a:pPr lvl="0"/>
            <a:endParaRPr lang="en-US" dirty="0" smtClean="0"/>
          </a:p>
          <a:p>
            <a:pPr marL="628650" lvl="1" indent="-171450">
              <a:buFont typeface="Arial"/>
              <a:buChar char="•"/>
            </a:pPr>
            <a:endParaRPr lang="en-US" baseline="0" dirty="0" smtClean="0"/>
          </a:p>
          <a:p>
            <a:pPr marL="171450" indent="-171450">
              <a:buFont typeface="Arial"/>
              <a:buChar char="•"/>
            </a:pPr>
            <a:endParaRPr lang="en-US" baseline="0" dirty="0" smtClean="0"/>
          </a:p>
          <a:p>
            <a:pPr lvl="0"/>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ECD93E4-819E-4BEC-9224-97B116F6E17E}" type="slidenum">
              <a:rPr lang="en-US" smtClean="0"/>
              <a:pPr/>
              <a:t>17</a:t>
            </a:fld>
            <a:endParaRPr lang="en-US" dirty="0"/>
          </a:p>
        </p:txBody>
      </p:sp>
    </p:spTree>
    <p:extLst>
      <p:ext uri="{BB962C8B-B14F-4D97-AF65-F5344CB8AC3E}">
        <p14:creationId xmlns:p14="http://schemas.microsoft.com/office/powerpoint/2010/main" val="187945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dirty="0" smtClean="0"/>
              <a:t>Is PSS aligned with my business?</a:t>
            </a:r>
            <a:br>
              <a:rPr lang="en-US" sz="1200" dirty="0" smtClean="0"/>
            </a:br>
            <a:endParaRPr lang="en-US" sz="1200" dirty="0" smtClean="0"/>
          </a:p>
          <a:p>
            <a:pPr marL="171450" indent="-171450">
              <a:buFont typeface="Arial"/>
              <a:buChar char="•"/>
            </a:pPr>
            <a:r>
              <a:rPr lang="en-US" sz="1200" dirty="0" smtClean="0"/>
              <a:t>How equipped am I to deliver PSS based services and where would my starting point be?</a:t>
            </a:r>
            <a:br>
              <a:rPr lang="en-US" sz="1200" dirty="0" smtClean="0"/>
            </a:br>
            <a:endParaRPr lang="en-US" sz="1200" dirty="0" smtClean="0"/>
          </a:p>
          <a:p>
            <a:pPr marL="171450" indent="-171450">
              <a:buFont typeface="Arial"/>
              <a:buChar char="•"/>
            </a:pPr>
            <a:r>
              <a:rPr lang="en-US" sz="1200" dirty="0" smtClean="0"/>
              <a:t>What is the recipe for successful adoption?</a:t>
            </a:r>
          </a:p>
          <a:p>
            <a:endParaRPr lang="en-US" dirty="0" smtClean="0"/>
          </a:p>
          <a:p>
            <a:r>
              <a:rPr lang="en-US" dirty="0" smtClean="0"/>
              <a:t>PSS adoption is broken into these main concepts:</a:t>
            </a:r>
          </a:p>
          <a:p>
            <a:pPr marL="171450" indent="-171450">
              <a:buFont typeface="Arial"/>
              <a:buChar char="•"/>
            </a:pPr>
            <a:r>
              <a:rPr lang="en-US" dirty="0" smtClean="0"/>
              <a:t>Is PSS aligned with my business?</a:t>
            </a:r>
          </a:p>
          <a:p>
            <a:pPr marL="171450" indent="-171450">
              <a:buFont typeface="Arial"/>
              <a:buChar char="•"/>
            </a:pPr>
            <a:r>
              <a:rPr lang="en-US" dirty="0" smtClean="0"/>
              <a:t>How equipped am I to deliver PSS based services and where would my starting point be?</a:t>
            </a:r>
          </a:p>
          <a:p>
            <a:pPr marL="171450" indent="-171450">
              <a:buFont typeface="Arial"/>
              <a:buChar char="•"/>
            </a:pPr>
            <a:r>
              <a:rPr lang="en-US" dirty="0" smtClean="0"/>
              <a:t>What is the recipe for successful</a:t>
            </a:r>
            <a:r>
              <a:rPr lang="en-US" baseline="0" dirty="0" smtClean="0"/>
              <a:t> </a:t>
            </a:r>
            <a:r>
              <a:rPr lang="en-US" dirty="0" smtClean="0"/>
              <a:t>adoption?</a:t>
            </a:r>
          </a:p>
          <a:p>
            <a:pPr marL="171450" indent="-171450">
              <a:buFont typeface="Arial"/>
              <a:buChar char="•"/>
            </a:pPr>
            <a:endParaRPr lang="en-US" dirty="0" smtClean="0"/>
          </a:p>
          <a:p>
            <a:pPr marL="0" indent="0">
              <a:buFont typeface="Arial"/>
              <a:buNone/>
            </a:pPr>
            <a:r>
              <a:rPr lang="en-US" dirty="0" smtClean="0"/>
              <a:t>The next few slides explore these concepts:</a:t>
            </a:r>
          </a:p>
          <a:p>
            <a:endParaRPr lang="en-US" dirty="0" smtClean="0"/>
          </a:p>
          <a:p>
            <a:endParaRPr lang="en-US" dirty="0" smtClean="0"/>
          </a:p>
          <a:p>
            <a:r>
              <a:rPr lang="en-US" dirty="0" smtClean="0"/>
              <a:t>Although PSS impacts</a:t>
            </a:r>
            <a:r>
              <a:rPr lang="en-US" baseline="0" dirty="0" smtClean="0"/>
              <a:t> processes and offers, it first needs to be aligned to the partner’s goals; </a:t>
            </a:r>
          </a:p>
          <a:p>
            <a:pPr marL="171450" indent="-171450">
              <a:buFont typeface="Arial"/>
              <a:buChar char="•"/>
            </a:pPr>
            <a:r>
              <a:rPr lang="en-US" baseline="0" dirty="0" smtClean="0"/>
              <a:t>Is PSS aligned to your business goals? </a:t>
            </a:r>
          </a:p>
          <a:p>
            <a:pPr marL="628650" lvl="1" indent="-171450">
              <a:buFont typeface="Arial"/>
              <a:buChar char="•"/>
            </a:pPr>
            <a:r>
              <a:rPr lang="en-US" baseline="0" dirty="0" smtClean="0"/>
              <a:t>E.g. if one of the goals is to increase MS revenues by 30%, can PSS support it?</a:t>
            </a:r>
          </a:p>
          <a:p>
            <a:pPr marL="628650" lvl="1" indent="-171450">
              <a:buFont typeface="Arial"/>
              <a:buChar char="•"/>
            </a:pPr>
            <a:r>
              <a:rPr lang="en-US" baseline="0" dirty="0" smtClean="0"/>
              <a:t>PSS support MS by allowing partners to be more profitable. Partners can use the smart components to create efficiencies that will drive cost down and improve support capabilities.</a:t>
            </a:r>
          </a:p>
          <a:p>
            <a:pPr marL="171450" indent="-171450">
              <a:buFont typeface="Arial"/>
              <a:buChar char="•"/>
            </a:pPr>
            <a:r>
              <a:rPr lang="en-US" dirty="0" smtClean="0"/>
              <a:t>Can</a:t>
            </a:r>
            <a:r>
              <a:rPr lang="en-US" baseline="0" dirty="0" smtClean="0"/>
              <a:t> PSS be part of any of the strategic initiatives supporting your strategic goals? </a:t>
            </a:r>
          </a:p>
          <a:p>
            <a:pPr marL="628650" lvl="1" indent="-171450">
              <a:buFont typeface="Arial"/>
              <a:buChar char="•"/>
            </a:pPr>
            <a:r>
              <a:rPr lang="en-US" baseline="0" dirty="0" smtClean="0"/>
              <a:t>E.g. to grow MS, you are creating a new MS SL, hiring sales people, deploy new </a:t>
            </a:r>
            <a:r>
              <a:rPr lang="en-US" baseline="0" dirty="0" err="1" smtClean="0"/>
              <a:t>NOC</a:t>
            </a:r>
            <a:r>
              <a:rPr lang="en-US" baseline="0" dirty="0" smtClean="0"/>
              <a:t> tools…</a:t>
            </a:r>
          </a:p>
          <a:p>
            <a:pPr marL="171450" indent="-171450">
              <a:buFont typeface="Arial"/>
              <a:buChar char="•"/>
            </a:pPr>
            <a:r>
              <a:rPr lang="en-US" baseline="0" dirty="0" smtClean="0"/>
              <a:t>Each initiative  relies on people, process technologies. How would PSS and smart impact those? </a:t>
            </a:r>
          </a:p>
          <a:p>
            <a:pPr marL="628650" lvl="1" indent="-171450">
              <a:buFont typeface="Arial"/>
              <a:buChar char="•"/>
            </a:pPr>
            <a:r>
              <a:rPr lang="en-US" baseline="0" dirty="0" err="1" smtClean="0"/>
              <a:t>E.g</a:t>
            </a:r>
            <a:r>
              <a:rPr lang="en-US" baseline="0" dirty="0" smtClean="0"/>
              <a:t> internal processes enhancement and external offer.</a:t>
            </a:r>
          </a:p>
          <a:p>
            <a:pPr marL="628650" lvl="1" indent="-171450">
              <a:buFont typeface="Arial"/>
              <a:buChar char="•"/>
            </a:pPr>
            <a:r>
              <a:rPr lang="en-US" baseline="0" dirty="0" smtClean="0"/>
              <a:t>PSS could enhance internal processes and market offers. It is up to the partner to decide how it will impact their business.</a:t>
            </a:r>
          </a:p>
          <a:p>
            <a:pPr marL="628650" lvl="1" indent="-171450">
              <a:buFont typeface="Arial"/>
              <a:buChar char="•"/>
            </a:pPr>
            <a:endParaRPr lang="en-US" baseline="0" dirty="0" smtClean="0"/>
          </a:p>
          <a:p>
            <a:r>
              <a:rPr lang="en-US" baseline="0" dirty="0" smtClean="0"/>
              <a:t>It is important to make sure PSS (both foundation and smart) make sense for your business starting with the top priorities.</a:t>
            </a:r>
          </a:p>
          <a:p>
            <a:pPr lvl="0"/>
            <a:endParaRPr lang="en-US" dirty="0" smtClean="0"/>
          </a:p>
          <a:p>
            <a:pPr lvl="0"/>
            <a:r>
              <a:rPr lang="en-US" dirty="0" smtClean="0"/>
              <a:t>Self-assessment of collaborative and smart components delivery capabilities and maturity. This will help you to assess your starting point and the journey</a:t>
            </a:r>
            <a:r>
              <a:rPr lang="en-US" baseline="0" dirty="0" smtClean="0"/>
              <a:t> you will take.</a:t>
            </a:r>
            <a:endParaRPr lang="en-US" dirty="0" smtClean="0"/>
          </a:p>
          <a:p>
            <a:pPr marL="171450" lvl="0" indent="-171450">
              <a:buFont typeface="Arial"/>
              <a:buChar char="•"/>
            </a:pPr>
            <a:r>
              <a:rPr lang="en-US" dirty="0" smtClean="0"/>
              <a:t>What is my </a:t>
            </a:r>
            <a:r>
              <a:rPr lang="en-US" dirty="0" err="1" smtClean="0"/>
              <a:t>PBM</a:t>
            </a:r>
            <a:r>
              <a:rPr lang="en-US" dirty="0" smtClean="0"/>
              <a:t>? (services, product sales, etc.) what works for PSS is strong service offering and in many cases mature MS practice</a:t>
            </a:r>
            <a:r>
              <a:rPr lang="en-US" baseline="0" dirty="0" smtClean="0"/>
              <a:t> </a:t>
            </a:r>
          </a:p>
          <a:p>
            <a:pPr marL="628650" lvl="1" indent="-171450">
              <a:buFont typeface="Arial"/>
              <a:buChar char="•"/>
            </a:pPr>
            <a:r>
              <a:rPr lang="en-US" baseline="0" dirty="0" smtClean="0"/>
              <a:t>PSS excel for partners with: strong inclination for services, the need and will to create partner branded services, partners with service delivery capabilities and knowledge.  </a:t>
            </a:r>
            <a:endParaRPr lang="en-US" dirty="0" smtClean="0"/>
          </a:p>
          <a:p>
            <a:pPr marL="171450" lvl="0" indent="-171450">
              <a:buFont typeface="Arial"/>
              <a:buChar char="•"/>
            </a:pPr>
            <a:r>
              <a:rPr lang="en-US" dirty="0" smtClean="0"/>
              <a:t>Am I already delivering collaborative services?</a:t>
            </a:r>
          </a:p>
          <a:p>
            <a:pPr marL="628650" lvl="1" indent="-171450">
              <a:buFont typeface="Arial"/>
              <a:buChar char="•"/>
            </a:pPr>
            <a:r>
              <a:rPr lang="en-US" dirty="0" smtClean="0"/>
              <a:t>Partners who already deliver collaborative services already have in place the people,</a:t>
            </a:r>
            <a:r>
              <a:rPr lang="en-US" baseline="0" dirty="0" smtClean="0"/>
              <a:t> processes and tools required to deliver these services. For these partners the journey will be shorter.</a:t>
            </a:r>
            <a:endParaRPr lang="en-US" dirty="0" smtClean="0"/>
          </a:p>
          <a:p>
            <a:pPr marL="171450" lvl="0" indent="-171450">
              <a:buFont typeface="Arial"/>
              <a:buChar char="•"/>
            </a:pPr>
            <a:r>
              <a:rPr lang="en-US" dirty="0" smtClean="0"/>
              <a:t>Are my MS customers calling me rather than Cisco for help?</a:t>
            </a:r>
          </a:p>
          <a:p>
            <a:pPr marL="628650" lvl="1" indent="-171450">
              <a:buFont typeface="Arial"/>
              <a:buChar char="•"/>
            </a:pPr>
            <a:r>
              <a:rPr lang="en-US" dirty="0" smtClean="0"/>
              <a:t>In many cases, MS customers (even if supported with a </a:t>
            </a:r>
            <a:r>
              <a:rPr lang="en-US" dirty="0" err="1" smtClean="0"/>
              <a:t>SNT</a:t>
            </a:r>
            <a:r>
              <a:rPr lang="en-US" dirty="0" smtClean="0"/>
              <a:t> contract) look at the partners to maintain</a:t>
            </a:r>
            <a:r>
              <a:rPr lang="en-US" baseline="0" dirty="0" smtClean="0"/>
              <a:t> their network and resolve issues. In many cases they call the partner service desk and not Cisco.</a:t>
            </a:r>
            <a:endParaRPr lang="en-US" dirty="0" smtClean="0"/>
          </a:p>
          <a:p>
            <a:pPr marL="171450" lvl="0" indent="-171450">
              <a:buFont typeface="Arial"/>
              <a:buChar char="•"/>
            </a:pPr>
            <a:r>
              <a:rPr lang="en-US" dirty="0" smtClean="0"/>
              <a:t>Do I have procedures and tools (</a:t>
            </a:r>
            <a:r>
              <a:rPr lang="en-US" dirty="0" err="1" smtClean="0"/>
              <a:t>TT</a:t>
            </a:r>
            <a:r>
              <a:rPr lang="en-US" dirty="0" smtClean="0"/>
              <a:t>, </a:t>
            </a:r>
            <a:r>
              <a:rPr lang="en-US" dirty="0" err="1" smtClean="0"/>
              <a:t>CMDB</a:t>
            </a:r>
            <a:r>
              <a:rPr lang="en-US" dirty="0" smtClean="0"/>
              <a:t>) to support my customers?</a:t>
            </a:r>
          </a:p>
          <a:p>
            <a:pPr marL="628650" lvl="1" indent="-171450">
              <a:buFont typeface="Arial"/>
              <a:buChar char="•"/>
            </a:pPr>
            <a:r>
              <a:rPr lang="en-US" dirty="0" smtClean="0"/>
              <a:t>That will determine the partner’s starting point in adopting</a:t>
            </a:r>
            <a:r>
              <a:rPr lang="en-US" baseline="0" dirty="0" smtClean="0"/>
              <a:t> PSS and smart.</a:t>
            </a:r>
            <a:endParaRPr lang="en-US" dirty="0" smtClean="0"/>
          </a:p>
          <a:p>
            <a:pPr lvl="0"/>
            <a:endParaRPr lang="en-US" dirty="0" smtClean="0"/>
          </a:p>
          <a:p>
            <a:pPr marL="628650" lvl="1" indent="-171450">
              <a:buFont typeface="Arial"/>
              <a:buChar char="•"/>
            </a:pPr>
            <a:endParaRPr lang="en-US" baseline="0" dirty="0" smtClean="0"/>
          </a:p>
          <a:p>
            <a:pPr marL="171450" indent="-171450">
              <a:buFont typeface="Arial"/>
              <a:buChar char="•"/>
            </a:pPr>
            <a:endParaRPr lang="en-US" baseline="0" dirty="0" smtClean="0"/>
          </a:p>
          <a:p>
            <a:pPr lvl="0"/>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ECD93E4-819E-4BEC-9224-97B116F6E17E}" type="slidenum">
              <a:rPr lang="en-US" smtClean="0"/>
              <a:pPr/>
              <a:t>19</a:t>
            </a:fld>
            <a:endParaRPr lang="en-US" dirty="0"/>
          </a:p>
        </p:txBody>
      </p:sp>
    </p:spTree>
    <p:extLst>
      <p:ext uri="{BB962C8B-B14F-4D97-AF65-F5344CB8AC3E}">
        <p14:creationId xmlns:p14="http://schemas.microsoft.com/office/powerpoint/2010/main" val="187945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p:spPr>
      </p:sp>
      <p:sp>
        <p:nvSpPr>
          <p:cNvPr id="1280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F4E62E7A-816E-4263-BE9F-BECF388800D2}" type="slidenum">
              <a:rPr lang="en-US" smtClean="0"/>
              <a:pPr>
                <a:defRPr/>
              </a:pPr>
              <a:t>20</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81100" y="696913"/>
            <a:ext cx="4648200" cy="34861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buClr>
                <a:srgbClr val="1F497D"/>
              </a:buClr>
            </a:pPr>
            <a:fld id="{35709A46-4ADB-4D2E-835C-D70DEB913FB9}" type="slidenum">
              <a:rPr lang="zh-CN" altLang="en-US" smtClean="0">
                <a:solidFill>
                  <a:prstClr val="black"/>
                </a:solidFill>
              </a:rPr>
              <a:pPr>
                <a:buClr>
                  <a:srgbClr val="1F497D"/>
                </a:buClr>
              </a:pPr>
              <a:t>21</a:t>
            </a:fld>
            <a:endParaRPr lang="zh-CN" altLang="en-US">
              <a:solidFill>
                <a:prstClr val="black"/>
              </a:solidFill>
            </a:endParaRPr>
          </a:p>
        </p:txBody>
      </p:sp>
    </p:spTree>
    <p:extLst>
      <p:ext uri="{BB962C8B-B14F-4D97-AF65-F5344CB8AC3E}">
        <p14:creationId xmlns:p14="http://schemas.microsoft.com/office/powerpoint/2010/main" val="1679790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58FD40-BCAC-43F3-AB90-96C00B31DB37}" type="slidenum">
              <a:rPr lang="en-US" smtClean="0"/>
              <a:pPr/>
              <a:t>2</a:t>
            </a:fld>
            <a:endParaRPr lang="en-US" dirty="0"/>
          </a:p>
        </p:txBody>
      </p:sp>
    </p:spTree>
    <p:extLst>
      <p:ext uri="{BB962C8B-B14F-4D97-AF65-F5344CB8AC3E}">
        <p14:creationId xmlns:p14="http://schemas.microsoft.com/office/powerpoint/2010/main" val="3851808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Cisco smart services start with </a:t>
            </a:r>
            <a:r>
              <a:rPr lang="en-US" b="1" dirty="0" smtClean="0"/>
              <a:t>AUTOMATION SOFTWARE.  </a:t>
            </a:r>
            <a:r>
              <a:rPr lang="en-US" dirty="0" smtClean="0"/>
              <a:t>This software collects both installed base and diagnostic information.</a:t>
            </a:r>
          </a:p>
          <a:p>
            <a:endParaRPr lang="en-US" dirty="0" smtClean="0"/>
          </a:p>
          <a:p>
            <a:r>
              <a:rPr lang="en-US" dirty="0" smtClean="0"/>
              <a:t>This information is then </a:t>
            </a:r>
            <a:r>
              <a:rPr lang="en-US" b="1" dirty="0" smtClean="0"/>
              <a:t>ANALYZED and CORRELATED</a:t>
            </a:r>
            <a:r>
              <a:rPr lang="en-US" dirty="0" smtClean="0"/>
              <a:t> with Cisco’s deep knowledge base.  </a:t>
            </a:r>
          </a:p>
          <a:p>
            <a:endParaRPr lang="en-US" dirty="0" smtClean="0"/>
          </a:p>
          <a:p>
            <a:r>
              <a:rPr lang="en-US" dirty="0" smtClean="0"/>
              <a:t>Finally, the information is delivered in the form of </a:t>
            </a:r>
            <a:r>
              <a:rPr lang="en-US" b="1" dirty="0" smtClean="0"/>
              <a:t>ACTIONABLE INSIGHT </a:t>
            </a:r>
            <a:r>
              <a:rPr lang="en-US" dirty="0" smtClean="0"/>
              <a:t> using a </a:t>
            </a:r>
            <a:r>
              <a:rPr lang="en-US" b="1" dirty="0" smtClean="0"/>
              <a:t>COLLABORATIVE PARTNER APPROACH</a:t>
            </a:r>
            <a:r>
              <a:rPr lang="en-US" dirty="0" smtClean="0"/>
              <a:t> .  By  sharing of intellectual capital with you, Cisco helps you expand your business, increase revenue, and strengthen your customer relationships. You can integrate Cisco capabilities into your service practices, delivering more value to your customers.</a:t>
            </a:r>
          </a:p>
          <a:p>
            <a:endParaRPr lang="en-US" dirty="0" smtClean="0"/>
          </a:p>
          <a:p>
            <a:pPr defTabSz="461489">
              <a:defRPr/>
            </a:pPr>
            <a:r>
              <a:rPr lang="en-US" dirty="0" smtClean="0"/>
              <a:t>Cisco’s </a:t>
            </a:r>
            <a:r>
              <a:rPr lang="en-US" b="1" dirty="0" smtClean="0"/>
              <a:t>KNOWLEDGE BASE </a:t>
            </a:r>
            <a:r>
              <a:rPr lang="en-US" dirty="0" smtClean="0"/>
              <a:t>and unmatched expertise is based upon  25 years of industry experience with more than 50 million installed devices and 6 million annual customer interactions, Cisco’s network and technology expertise helps customers get the most from their business technology investments.</a:t>
            </a:r>
          </a:p>
          <a:p>
            <a:endParaRPr lang="en-US" dirty="0" smtClean="0"/>
          </a:p>
          <a:p>
            <a:r>
              <a:rPr lang="en-US" dirty="0" smtClean="0"/>
              <a:t> Together, through smart services, you can help your customers predictably manage the health and stability of their networks, to reduce costs, mitigate risk, and foster innovation.</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ECD93E4-819E-4BEC-9224-97B116F6E17E}" type="slidenum">
              <a:rPr lang="en-US" smtClean="0"/>
              <a:pPr/>
              <a:t>4</a:t>
            </a:fld>
            <a:endParaRPr lang="en-US" dirty="0"/>
          </a:p>
        </p:txBody>
      </p:sp>
    </p:spTree>
    <p:extLst>
      <p:ext uri="{BB962C8B-B14F-4D97-AF65-F5344CB8AC3E}">
        <p14:creationId xmlns:p14="http://schemas.microsoft.com/office/powerpoint/2010/main" val="946066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Partner Support Service combines </a:t>
            </a:r>
            <a:r>
              <a:rPr lang="en-US" b="1" i="1" dirty="0" smtClean="0"/>
              <a:t>(build)</a:t>
            </a:r>
            <a:r>
              <a:rPr lang="en-US" dirty="0" smtClean="0"/>
              <a:t> Cisco’s Foundational capabilities with </a:t>
            </a:r>
            <a:r>
              <a:rPr lang="en-US" b="1" i="1" dirty="0" smtClean="0"/>
              <a:t>(build)</a:t>
            </a:r>
            <a:r>
              <a:rPr lang="en-US" b="1" dirty="0" smtClean="0"/>
              <a:t> </a:t>
            </a:r>
            <a:r>
              <a:rPr lang="en-US" dirty="0" smtClean="0"/>
              <a:t>installed base management, </a:t>
            </a:r>
            <a:r>
              <a:rPr lang="en-US" b="1" i="1" dirty="0" smtClean="0"/>
              <a:t>(build)</a:t>
            </a:r>
            <a:r>
              <a:rPr lang="en-US" b="1" dirty="0" smtClean="0"/>
              <a:t> </a:t>
            </a:r>
            <a:r>
              <a:rPr lang="en-US" dirty="0" smtClean="0"/>
              <a:t>alert reporting,</a:t>
            </a:r>
            <a:r>
              <a:rPr lang="en-US" b="1" dirty="0" smtClean="0"/>
              <a:t> (</a:t>
            </a:r>
            <a:r>
              <a:rPr lang="en-US" b="1" i="1" dirty="0" smtClean="0"/>
              <a:t>build)</a:t>
            </a:r>
            <a:r>
              <a:rPr lang="en-US" b="1" dirty="0" smtClean="0"/>
              <a:t> </a:t>
            </a:r>
            <a:r>
              <a:rPr lang="en-US" dirty="0" smtClean="0"/>
              <a:t>device diagnostics, </a:t>
            </a:r>
            <a:r>
              <a:rPr lang="en-US" b="1" i="1" dirty="0" smtClean="0"/>
              <a:t>(build)</a:t>
            </a:r>
            <a:r>
              <a:rPr lang="en-US" b="1" dirty="0" smtClean="0"/>
              <a:t>  </a:t>
            </a:r>
            <a:r>
              <a:rPr lang="en-US" dirty="0" smtClean="0"/>
              <a:t>and smart interaction capabilities that you embed into your service offers….</a:t>
            </a:r>
          </a:p>
          <a:p>
            <a:endParaRPr lang="en-US" b="1" i="1" dirty="0" smtClean="0"/>
          </a:p>
          <a:p>
            <a:r>
              <a:rPr lang="en-US" b="1" i="1" dirty="0" smtClean="0"/>
              <a:t>(build)….</a:t>
            </a:r>
            <a:r>
              <a:rPr lang="en-US" dirty="0" smtClean="0"/>
              <a:t>combining visibility to end customer devices and networks with Cisco intellectual capital….</a:t>
            </a:r>
          </a:p>
          <a:p>
            <a:endParaRPr lang="en-US" dirty="0" smtClean="0"/>
          </a:p>
          <a:p>
            <a:r>
              <a:rPr lang="en-US" dirty="0" smtClean="0"/>
              <a:t>… resulting in increased services revenue opportunities, lower operational support costs, and more intimate customers relationships</a:t>
            </a:r>
          </a:p>
          <a:p>
            <a:endParaRPr lang="en-US" dirty="0"/>
          </a:p>
        </p:txBody>
      </p:sp>
      <p:sp>
        <p:nvSpPr>
          <p:cNvPr id="4" name="Slide Number Placeholder 3"/>
          <p:cNvSpPr>
            <a:spLocks noGrp="1"/>
          </p:cNvSpPr>
          <p:nvPr>
            <p:ph type="sldNum" sz="quarter" idx="10"/>
          </p:nvPr>
        </p:nvSpPr>
        <p:spPr/>
        <p:txBody>
          <a:bodyPr/>
          <a:lstStyle/>
          <a:p>
            <a:fld id="{9ECD93E4-819E-4BEC-9224-97B116F6E17E}" type="slidenum">
              <a:rPr lang="en-US" smtClean="0"/>
              <a:pPr/>
              <a:t>5</a:t>
            </a:fld>
            <a:endParaRPr lang="en-US" dirty="0"/>
          </a:p>
        </p:txBody>
      </p:sp>
    </p:spTree>
    <p:extLst>
      <p:ext uri="{BB962C8B-B14F-4D97-AF65-F5344CB8AC3E}">
        <p14:creationId xmlns:p14="http://schemas.microsoft.com/office/powerpoint/2010/main" val="946066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pPr lvl="0"/>
            <a:r>
              <a:rPr lang="en-US" sz="1200" kern="1200" dirty="0" err="1" smtClean="0">
                <a:solidFill>
                  <a:schemeClr val="tx1"/>
                </a:solidFill>
                <a:effectLst/>
                <a:latin typeface="+mn-lt"/>
                <a:ea typeface="+mn-ea"/>
                <a:cs typeface="+mn-cs"/>
              </a:rPr>
              <a:t>APJC</a:t>
            </a:r>
            <a:r>
              <a:rPr lang="en-US" sz="1200" kern="1200" dirty="0" smtClean="0">
                <a:solidFill>
                  <a:schemeClr val="tx1"/>
                </a:solidFill>
                <a:effectLst/>
                <a:latin typeface="+mn-lt"/>
                <a:ea typeface="+mn-ea"/>
                <a:cs typeface="+mn-cs"/>
              </a:rPr>
              <a:t> - 182  </a:t>
            </a:r>
          </a:p>
          <a:p>
            <a:pPr lvl="0"/>
            <a:r>
              <a:rPr lang="en-US" sz="1200" kern="1200" dirty="0" err="1" smtClean="0">
                <a:solidFill>
                  <a:schemeClr val="tx1"/>
                </a:solidFill>
                <a:effectLst/>
                <a:latin typeface="+mn-lt"/>
                <a:ea typeface="+mn-ea"/>
                <a:cs typeface="+mn-cs"/>
              </a:rPr>
              <a:t>EMEA</a:t>
            </a:r>
            <a:r>
              <a:rPr lang="en-US" sz="1200" kern="1200" dirty="0" smtClean="0">
                <a:solidFill>
                  <a:schemeClr val="tx1"/>
                </a:solidFill>
                <a:effectLst/>
                <a:latin typeface="+mn-lt"/>
                <a:ea typeface="+mn-ea"/>
                <a:cs typeface="+mn-cs"/>
              </a:rPr>
              <a:t> - 296  </a:t>
            </a:r>
          </a:p>
          <a:p>
            <a:pPr lvl="0"/>
            <a:r>
              <a:rPr lang="en-US" sz="1200" kern="1200" dirty="0" err="1" smtClean="0">
                <a:solidFill>
                  <a:schemeClr val="tx1"/>
                </a:solidFill>
                <a:effectLst/>
                <a:latin typeface="+mn-lt"/>
                <a:ea typeface="+mn-ea"/>
                <a:cs typeface="+mn-cs"/>
              </a:rPr>
              <a:t>Amer</a:t>
            </a:r>
            <a:r>
              <a:rPr lang="en-US" sz="1200" kern="1200" dirty="0" smtClean="0">
                <a:solidFill>
                  <a:schemeClr val="tx1"/>
                </a:solidFill>
                <a:effectLst/>
                <a:latin typeface="+mn-lt"/>
                <a:ea typeface="+mn-ea"/>
                <a:cs typeface="+mn-cs"/>
              </a:rPr>
              <a:t> – 103</a:t>
            </a:r>
          </a:p>
          <a:p>
            <a:pPr lvl="1"/>
            <a:r>
              <a:rPr lang="en-US" sz="1200" kern="1200" dirty="0" err="1" smtClean="0">
                <a:solidFill>
                  <a:schemeClr val="tx1"/>
                </a:solidFill>
                <a:effectLst/>
                <a:latin typeface="+mn-lt"/>
                <a:ea typeface="+mn-ea"/>
                <a:cs typeface="+mn-cs"/>
              </a:rPr>
              <a:t>Latam</a:t>
            </a:r>
            <a:r>
              <a:rPr lang="en-US" sz="1200" kern="1200" dirty="0" smtClean="0">
                <a:solidFill>
                  <a:schemeClr val="tx1"/>
                </a:solidFill>
                <a:effectLst/>
                <a:latin typeface="+mn-lt"/>
                <a:ea typeface="+mn-ea"/>
                <a:cs typeface="+mn-cs"/>
              </a:rPr>
              <a:t> – 56</a:t>
            </a:r>
          </a:p>
          <a:p>
            <a:pPr lvl="1"/>
            <a:r>
              <a:rPr lang="en-US" sz="1200" kern="1200" dirty="0" err="1" smtClean="0">
                <a:solidFill>
                  <a:schemeClr val="tx1"/>
                </a:solidFill>
                <a:effectLst/>
                <a:latin typeface="+mn-lt"/>
                <a:ea typeface="+mn-ea"/>
                <a:cs typeface="+mn-cs"/>
              </a:rPr>
              <a:t>US&amp;C</a:t>
            </a:r>
            <a:r>
              <a:rPr lang="en-US" sz="1200" kern="1200" smtClean="0">
                <a:solidFill>
                  <a:schemeClr val="tx1"/>
                </a:solidFill>
                <a:effectLst/>
                <a:latin typeface="+mn-lt"/>
                <a:ea typeface="+mn-ea"/>
                <a:cs typeface="+mn-cs"/>
              </a:rPr>
              <a:t> - 47</a:t>
            </a:r>
          </a:p>
          <a:p>
            <a:endParaRPr lang="en-US" dirty="0"/>
          </a:p>
        </p:txBody>
      </p:sp>
      <p:sp>
        <p:nvSpPr>
          <p:cNvPr id="4" name="Slide Number Placeholder 3"/>
          <p:cNvSpPr>
            <a:spLocks noGrp="1"/>
          </p:cNvSpPr>
          <p:nvPr>
            <p:ph type="sldNum" sz="quarter" idx="10"/>
          </p:nvPr>
        </p:nvSpPr>
        <p:spPr/>
        <p:txBody>
          <a:bodyPr/>
          <a:lstStyle/>
          <a:p>
            <a:fld id="{FD58FD40-BCAC-43F3-AB90-96C00B31DB37}" type="slidenum">
              <a:rPr lang="en-US" smtClean="0"/>
              <a:pPr/>
              <a:t>7</a:t>
            </a:fld>
            <a:endParaRPr lang="en-US" dirty="0"/>
          </a:p>
        </p:txBody>
      </p:sp>
    </p:spTree>
    <p:extLst>
      <p:ext uri="{BB962C8B-B14F-4D97-AF65-F5344CB8AC3E}">
        <p14:creationId xmlns:p14="http://schemas.microsoft.com/office/powerpoint/2010/main" val="3851808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dirty="0" smtClean="0"/>
              <a:t>Is PSS aligned with my business?</a:t>
            </a:r>
            <a:br>
              <a:rPr lang="en-US" sz="1200" dirty="0" smtClean="0"/>
            </a:br>
            <a:endParaRPr lang="en-US" sz="1200" dirty="0" smtClean="0"/>
          </a:p>
          <a:p>
            <a:pPr marL="171450" indent="-171450">
              <a:buFont typeface="Arial"/>
              <a:buChar char="•"/>
            </a:pPr>
            <a:r>
              <a:rPr lang="en-US" sz="1200" dirty="0" smtClean="0"/>
              <a:t>How equipped am I to deliver PSS based services and where would my starting point be?</a:t>
            </a:r>
            <a:br>
              <a:rPr lang="en-US" sz="1200" dirty="0" smtClean="0"/>
            </a:br>
            <a:endParaRPr lang="en-US" sz="1200" dirty="0" smtClean="0"/>
          </a:p>
          <a:p>
            <a:pPr marL="171450" indent="-171450">
              <a:buFont typeface="Arial"/>
              <a:buChar char="•"/>
            </a:pPr>
            <a:r>
              <a:rPr lang="en-US" sz="1200" dirty="0" smtClean="0"/>
              <a:t>What is the recipe for successful adoption?</a:t>
            </a:r>
          </a:p>
          <a:p>
            <a:endParaRPr lang="en-US" dirty="0" smtClean="0"/>
          </a:p>
          <a:p>
            <a:r>
              <a:rPr lang="en-US" dirty="0" smtClean="0"/>
              <a:t>PSS adoption is broken into these main concepts:</a:t>
            </a:r>
          </a:p>
          <a:p>
            <a:pPr marL="171450" indent="-171450">
              <a:buFont typeface="Arial"/>
              <a:buChar char="•"/>
            </a:pPr>
            <a:r>
              <a:rPr lang="en-US" dirty="0" smtClean="0"/>
              <a:t>Is PSS aligned with my business?</a:t>
            </a:r>
          </a:p>
          <a:p>
            <a:pPr marL="171450" indent="-171450">
              <a:buFont typeface="Arial"/>
              <a:buChar char="•"/>
            </a:pPr>
            <a:r>
              <a:rPr lang="en-US" dirty="0" smtClean="0"/>
              <a:t>How equipped am I to deliver PSS based services and where would my starting point be?</a:t>
            </a:r>
          </a:p>
          <a:p>
            <a:pPr marL="171450" indent="-171450">
              <a:buFont typeface="Arial"/>
              <a:buChar char="•"/>
            </a:pPr>
            <a:r>
              <a:rPr lang="en-US" dirty="0" smtClean="0"/>
              <a:t>What is the recipe for successful</a:t>
            </a:r>
            <a:r>
              <a:rPr lang="en-US" baseline="0" dirty="0" smtClean="0"/>
              <a:t> </a:t>
            </a:r>
            <a:r>
              <a:rPr lang="en-US" dirty="0" smtClean="0"/>
              <a:t>adoption?</a:t>
            </a:r>
          </a:p>
          <a:p>
            <a:pPr marL="171450" indent="-171450">
              <a:buFont typeface="Arial"/>
              <a:buChar char="•"/>
            </a:pPr>
            <a:endParaRPr lang="en-US" dirty="0" smtClean="0"/>
          </a:p>
          <a:p>
            <a:pPr marL="0" indent="0">
              <a:buFont typeface="Arial"/>
              <a:buNone/>
            </a:pPr>
            <a:r>
              <a:rPr lang="en-US" dirty="0" smtClean="0"/>
              <a:t>The next few slides explore these concepts:</a:t>
            </a:r>
          </a:p>
          <a:p>
            <a:endParaRPr lang="en-US" dirty="0" smtClean="0"/>
          </a:p>
          <a:p>
            <a:endParaRPr lang="en-US" dirty="0" smtClean="0"/>
          </a:p>
          <a:p>
            <a:r>
              <a:rPr lang="en-US" dirty="0" smtClean="0"/>
              <a:t>Although PSS impacts</a:t>
            </a:r>
            <a:r>
              <a:rPr lang="en-US" baseline="0" dirty="0" smtClean="0"/>
              <a:t> processes and offers, it first needs to be aligned to the partner’s goals; </a:t>
            </a:r>
          </a:p>
          <a:p>
            <a:pPr marL="171450" indent="-171450">
              <a:buFont typeface="Arial"/>
              <a:buChar char="•"/>
            </a:pPr>
            <a:r>
              <a:rPr lang="en-US" baseline="0" dirty="0" smtClean="0"/>
              <a:t>Is PSS aligned to your business goals? </a:t>
            </a:r>
          </a:p>
          <a:p>
            <a:pPr marL="628650" lvl="1" indent="-171450">
              <a:buFont typeface="Arial"/>
              <a:buChar char="•"/>
            </a:pPr>
            <a:r>
              <a:rPr lang="en-US" baseline="0" dirty="0" smtClean="0"/>
              <a:t>E.g. if one of the goals is to increase MS revenues by 30%, can PSS support it?</a:t>
            </a:r>
          </a:p>
          <a:p>
            <a:pPr marL="628650" lvl="1" indent="-171450">
              <a:buFont typeface="Arial"/>
              <a:buChar char="•"/>
            </a:pPr>
            <a:r>
              <a:rPr lang="en-US" baseline="0" dirty="0" smtClean="0"/>
              <a:t>PSS support MS by allowing partners to be more profitable. Partners can use the smart components to create efficiencies that will drive cost down and improve support capabilities.</a:t>
            </a:r>
          </a:p>
          <a:p>
            <a:pPr marL="171450" indent="-171450">
              <a:buFont typeface="Arial"/>
              <a:buChar char="•"/>
            </a:pPr>
            <a:r>
              <a:rPr lang="en-US" dirty="0" smtClean="0"/>
              <a:t>Can</a:t>
            </a:r>
            <a:r>
              <a:rPr lang="en-US" baseline="0" dirty="0" smtClean="0"/>
              <a:t> PSS be part of any of the strategic initiatives supporting your strategic goals? </a:t>
            </a:r>
          </a:p>
          <a:p>
            <a:pPr marL="628650" lvl="1" indent="-171450">
              <a:buFont typeface="Arial"/>
              <a:buChar char="•"/>
            </a:pPr>
            <a:r>
              <a:rPr lang="en-US" baseline="0" dirty="0" smtClean="0"/>
              <a:t>E.g. to grow MS, you are creating a new MS SL, hiring sales people, deploy new </a:t>
            </a:r>
            <a:r>
              <a:rPr lang="en-US" baseline="0" dirty="0" err="1" smtClean="0"/>
              <a:t>NOC</a:t>
            </a:r>
            <a:r>
              <a:rPr lang="en-US" baseline="0" dirty="0" smtClean="0"/>
              <a:t> tools…</a:t>
            </a:r>
          </a:p>
          <a:p>
            <a:pPr marL="171450" indent="-171450">
              <a:buFont typeface="Arial"/>
              <a:buChar char="•"/>
            </a:pPr>
            <a:r>
              <a:rPr lang="en-US" baseline="0" dirty="0" smtClean="0"/>
              <a:t>Each initiative  relies on people, process technologies. How would PSS and smart impact those? </a:t>
            </a:r>
          </a:p>
          <a:p>
            <a:pPr marL="628650" lvl="1" indent="-171450">
              <a:buFont typeface="Arial"/>
              <a:buChar char="•"/>
            </a:pPr>
            <a:r>
              <a:rPr lang="en-US" baseline="0" dirty="0" err="1" smtClean="0"/>
              <a:t>E.g</a:t>
            </a:r>
            <a:r>
              <a:rPr lang="en-US" baseline="0" dirty="0" smtClean="0"/>
              <a:t> internal processes enhancement and external offer.</a:t>
            </a:r>
          </a:p>
          <a:p>
            <a:pPr marL="628650" lvl="1" indent="-171450">
              <a:buFont typeface="Arial"/>
              <a:buChar char="•"/>
            </a:pPr>
            <a:r>
              <a:rPr lang="en-US" baseline="0" dirty="0" smtClean="0"/>
              <a:t>PSS could enhance internal processes and market offers. It is up to the partner to decide how it will impact their business.</a:t>
            </a:r>
          </a:p>
          <a:p>
            <a:pPr marL="628650" lvl="1" indent="-171450">
              <a:buFont typeface="Arial"/>
              <a:buChar char="•"/>
            </a:pPr>
            <a:endParaRPr lang="en-US" baseline="0" dirty="0" smtClean="0"/>
          </a:p>
          <a:p>
            <a:r>
              <a:rPr lang="en-US" baseline="0" dirty="0" smtClean="0"/>
              <a:t>It is important to make sure PSS (both foundation and smart) make sense for your business starting with the top priorities.</a:t>
            </a:r>
          </a:p>
          <a:p>
            <a:pPr lvl="0"/>
            <a:endParaRPr lang="en-US" dirty="0" smtClean="0"/>
          </a:p>
          <a:p>
            <a:pPr lvl="0"/>
            <a:r>
              <a:rPr lang="en-US" dirty="0" smtClean="0"/>
              <a:t>Self-assessment of collaborative and smart components delivery capabilities and maturity. This will help you to assess your starting point and the journey</a:t>
            </a:r>
            <a:r>
              <a:rPr lang="en-US" baseline="0" dirty="0" smtClean="0"/>
              <a:t> you will take.</a:t>
            </a:r>
            <a:endParaRPr lang="en-US" dirty="0" smtClean="0"/>
          </a:p>
          <a:p>
            <a:pPr marL="171450" lvl="0" indent="-171450">
              <a:buFont typeface="Arial"/>
              <a:buChar char="•"/>
            </a:pPr>
            <a:r>
              <a:rPr lang="en-US" dirty="0" smtClean="0"/>
              <a:t>What is my </a:t>
            </a:r>
            <a:r>
              <a:rPr lang="en-US" dirty="0" err="1" smtClean="0"/>
              <a:t>PBM</a:t>
            </a:r>
            <a:r>
              <a:rPr lang="en-US" dirty="0" smtClean="0"/>
              <a:t>? (services, product sales, etc.) what works for PSS is strong service offering and in many cases mature MS practice</a:t>
            </a:r>
            <a:r>
              <a:rPr lang="en-US" baseline="0" dirty="0" smtClean="0"/>
              <a:t> </a:t>
            </a:r>
          </a:p>
          <a:p>
            <a:pPr marL="628650" lvl="1" indent="-171450">
              <a:buFont typeface="Arial"/>
              <a:buChar char="•"/>
            </a:pPr>
            <a:r>
              <a:rPr lang="en-US" baseline="0" dirty="0" smtClean="0"/>
              <a:t>PSS excel for partners with: strong inclination for services, the need and will to create partner branded services, partners with service delivery capabilities and knowledge.  </a:t>
            </a:r>
            <a:endParaRPr lang="en-US" dirty="0" smtClean="0"/>
          </a:p>
          <a:p>
            <a:pPr marL="171450" lvl="0" indent="-171450">
              <a:buFont typeface="Arial"/>
              <a:buChar char="•"/>
            </a:pPr>
            <a:r>
              <a:rPr lang="en-US" dirty="0" smtClean="0"/>
              <a:t>Am I already delivering collaborative services?</a:t>
            </a:r>
          </a:p>
          <a:p>
            <a:pPr marL="628650" lvl="1" indent="-171450">
              <a:buFont typeface="Arial"/>
              <a:buChar char="•"/>
            </a:pPr>
            <a:r>
              <a:rPr lang="en-US" dirty="0" smtClean="0"/>
              <a:t>Partners who already deliver collaborative services already have in place the people,</a:t>
            </a:r>
            <a:r>
              <a:rPr lang="en-US" baseline="0" dirty="0" smtClean="0"/>
              <a:t> processes and tools required to deliver these services. For these partners the journey will be shorter.</a:t>
            </a:r>
            <a:endParaRPr lang="en-US" dirty="0" smtClean="0"/>
          </a:p>
          <a:p>
            <a:pPr marL="171450" lvl="0" indent="-171450">
              <a:buFont typeface="Arial"/>
              <a:buChar char="•"/>
            </a:pPr>
            <a:r>
              <a:rPr lang="en-US" dirty="0" smtClean="0"/>
              <a:t>Are my MS customers calling me rather than Cisco for help?</a:t>
            </a:r>
          </a:p>
          <a:p>
            <a:pPr marL="628650" lvl="1" indent="-171450">
              <a:buFont typeface="Arial"/>
              <a:buChar char="•"/>
            </a:pPr>
            <a:r>
              <a:rPr lang="en-US" dirty="0" smtClean="0"/>
              <a:t>In many cases, MS customers (even if supported with a </a:t>
            </a:r>
            <a:r>
              <a:rPr lang="en-US" dirty="0" err="1" smtClean="0"/>
              <a:t>SNT</a:t>
            </a:r>
            <a:r>
              <a:rPr lang="en-US" dirty="0" smtClean="0"/>
              <a:t> contract) look at the partners to maintain</a:t>
            </a:r>
            <a:r>
              <a:rPr lang="en-US" baseline="0" dirty="0" smtClean="0"/>
              <a:t> their network and resolve issues. In many cases they call the partner service desk and not Cisco.</a:t>
            </a:r>
            <a:endParaRPr lang="en-US" dirty="0" smtClean="0"/>
          </a:p>
          <a:p>
            <a:pPr marL="171450" lvl="0" indent="-171450">
              <a:buFont typeface="Arial"/>
              <a:buChar char="•"/>
            </a:pPr>
            <a:r>
              <a:rPr lang="en-US" dirty="0" smtClean="0"/>
              <a:t>Do I have procedures and tools (</a:t>
            </a:r>
            <a:r>
              <a:rPr lang="en-US" dirty="0" err="1" smtClean="0"/>
              <a:t>TT</a:t>
            </a:r>
            <a:r>
              <a:rPr lang="en-US" dirty="0" smtClean="0"/>
              <a:t>, </a:t>
            </a:r>
            <a:r>
              <a:rPr lang="en-US" dirty="0" err="1" smtClean="0"/>
              <a:t>CMDB</a:t>
            </a:r>
            <a:r>
              <a:rPr lang="en-US" dirty="0" smtClean="0"/>
              <a:t>) to support my customers?</a:t>
            </a:r>
          </a:p>
          <a:p>
            <a:pPr marL="628650" lvl="1" indent="-171450">
              <a:buFont typeface="Arial"/>
              <a:buChar char="•"/>
            </a:pPr>
            <a:r>
              <a:rPr lang="en-US" dirty="0" smtClean="0"/>
              <a:t>That will determine the partner’s starting point in adopting</a:t>
            </a:r>
            <a:r>
              <a:rPr lang="en-US" baseline="0" dirty="0" smtClean="0"/>
              <a:t> PSS and smart.</a:t>
            </a:r>
            <a:endParaRPr lang="en-US" dirty="0" smtClean="0"/>
          </a:p>
          <a:p>
            <a:pPr lvl="0"/>
            <a:endParaRPr lang="en-US" dirty="0" smtClean="0"/>
          </a:p>
          <a:p>
            <a:pPr marL="628650" lvl="1" indent="-171450">
              <a:buFont typeface="Arial"/>
              <a:buChar char="•"/>
            </a:pPr>
            <a:endParaRPr lang="en-US" baseline="0" dirty="0" smtClean="0"/>
          </a:p>
          <a:p>
            <a:pPr marL="171450" indent="-171450">
              <a:buFont typeface="Arial"/>
              <a:buChar char="•"/>
            </a:pPr>
            <a:endParaRPr lang="en-US" baseline="0" dirty="0" smtClean="0"/>
          </a:p>
          <a:p>
            <a:pPr lvl="0"/>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ECD93E4-819E-4BEC-9224-97B116F6E17E}" type="slidenum">
              <a:rPr lang="en-US" smtClean="0"/>
              <a:pPr/>
              <a:t>8</a:t>
            </a:fld>
            <a:endParaRPr lang="en-US" dirty="0"/>
          </a:p>
        </p:txBody>
      </p:sp>
    </p:spTree>
    <p:extLst>
      <p:ext uri="{BB962C8B-B14F-4D97-AF65-F5344CB8AC3E}">
        <p14:creationId xmlns:p14="http://schemas.microsoft.com/office/powerpoint/2010/main" val="187945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dirty="0" smtClean="0"/>
              <a:t>Is PSS aligned with my business?</a:t>
            </a:r>
            <a:br>
              <a:rPr lang="en-US" sz="1200" dirty="0" smtClean="0"/>
            </a:br>
            <a:endParaRPr lang="en-US" sz="1200" dirty="0" smtClean="0"/>
          </a:p>
          <a:p>
            <a:pPr marL="171450" indent="-171450">
              <a:buFont typeface="Arial"/>
              <a:buChar char="•"/>
            </a:pPr>
            <a:r>
              <a:rPr lang="en-US" sz="1200" dirty="0" smtClean="0"/>
              <a:t>How equipped am I to deliver PSS based services and where would my starting point be?</a:t>
            </a:r>
            <a:br>
              <a:rPr lang="en-US" sz="1200" dirty="0" smtClean="0"/>
            </a:br>
            <a:endParaRPr lang="en-US" sz="1200" dirty="0" smtClean="0"/>
          </a:p>
          <a:p>
            <a:pPr marL="171450" indent="-171450">
              <a:buFont typeface="Arial"/>
              <a:buChar char="•"/>
            </a:pPr>
            <a:r>
              <a:rPr lang="en-US" sz="1200" dirty="0" smtClean="0"/>
              <a:t>What is the recipe for successful adoption?</a:t>
            </a:r>
          </a:p>
          <a:p>
            <a:endParaRPr lang="en-US" dirty="0" smtClean="0"/>
          </a:p>
          <a:p>
            <a:r>
              <a:rPr lang="en-US" dirty="0" smtClean="0"/>
              <a:t>PSS adoption is broken into these main concepts:</a:t>
            </a:r>
          </a:p>
          <a:p>
            <a:pPr marL="171450" indent="-171450">
              <a:buFont typeface="Arial"/>
              <a:buChar char="•"/>
            </a:pPr>
            <a:r>
              <a:rPr lang="en-US" dirty="0" smtClean="0"/>
              <a:t>Is PSS aligned with my business?</a:t>
            </a:r>
          </a:p>
          <a:p>
            <a:pPr marL="171450" indent="-171450">
              <a:buFont typeface="Arial"/>
              <a:buChar char="•"/>
            </a:pPr>
            <a:r>
              <a:rPr lang="en-US" dirty="0" smtClean="0"/>
              <a:t>How equipped am I to deliver PSS based services and where would my starting point be?</a:t>
            </a:r>
          </a:p>
          <a:p>
            <a:pPr marL="171450" indent="-171450">
              <a:buFont typeface="Arial"/>
              <a:buChar char="•"/>
            </a:pPr>
            <a:r>
              <a:rPr lang="en-US" dirty="0" smtClean="0"/>
              <a:t>What is the recipe for successful</a:t>
            </a:r>
            <a:r>
              <a:rPr lang="en-US" baseline="0" dirty="0" smtClean="0"/>
              <a:t> </a:t>
            </a:r>
            <a:r>
              <a:rPr lang="en-US" dirty="0" smtClean="0"/>
              <a:t>adoption?</a:t>
            </a:r>
          </a:p>
          <a:p>
            <a:pPr marL="171450" indent="-171450">
              <a:buFont typeface="Arial"/>
              <a:buChar char="•"/>
            </a:pPr>
            <a:endParaRPr lang="en-US" dirty="0" smtClean="0"/>
          </a:p>
          <a:p>
            <a:pPr marL="0" indent="0">
              <a:buFont typeface="Arial"/>
              <a:buNone/>
            </a:pPr>
            <a:r>
              <a:rPr lang="en-US" dirty="0" smtClean="0"/>
              <a:t>The next few slides explore these concepts:</a:t>
            </a:r>
          </a:p>
          <a:p>
            <a:endParaRPr lang="en-US" dirty="0" smtClean="0"/>
          </a:p>
          <a:p>
            <a:endParaRPr lang="en-US" dirty="0" smtClean="0"/>
          </a:p>
          <a:p>
            <a:r>
              <a:rPr lang="en-US" dirty="0" smtClean="0"/>
              <a:t>Although PSS impacts</a:t>
            </a:r>
            <a:r>
              <a:rPr lang="en-US" baseline="0" dirty="0" smtClean="0"/>
              <a:t> processes and offers, it first needs to be aligned to the partner’s goals; </a:t>
            </a:r>
          </a:p>
          <a:p>
            <a:pPr marL="171450" indent="-171450">
              <a:buFont typeface="Arial"/>
              <a:buChar char="•"/>
            </a:pPr>
            <a:r>
              <a:rPr lang="en-US" baseline="0" dirty="0" smtClean="0"/>
              <a:t>Is PSS aligned to your business goals? </a:t>
            </a:r>
          </a:p>
          <a:p>
            <a:pPr marL="628650" lvl="1" indent="-171450">
              <a:buFont typeface="Arial"/>
              <a:buChar char="•"/>
            </a:pPr>
            <a:r>
              <a:rPr lang="en-US" baseline="0" dirty="0" smtClean="0"/>
              <a:t>E.g. if one of the goals is to increase MS revenues by 30%, can PSS support it?</a:t>
            </a:r>
          </a:p>
          <a:p>
            <a:pPr marL="628650" lvl="1" indent="-171450">
              <a:buFont typeface="Arial"/>
              <a:buChar char="•"/>
            </a:pPr>
            <a:r>
              <a:rPr lang="en-US" baseline="0" dirty="0" smtClean="0"/>
              <a:t>PSS support MS by allowing partners to be more profitable. Partners can use the smart components to create efficiencies that will drive cost down and improve support capabilities.</a:t>
            </a:r>
          </a:p>
          <a:p>
            <a:pPr marL="171450" indent="-171450">
              <a:buFont typeface="Arial"/>
              <a:buChar char="•"/>
            </a:pPr>
            <a:r>
              <a:rPr lang="en-US" dirty="0" smtClean="0"/>
              <a:t>Can</a:t>
            </a:r>
            <a:r>
              <a:rPr lang="en-US" baseline="0" dirty="0" smtClean="0"/>
              <a:t> PSS be part of any of the strategic initiatives supporting your strategic goals? </a:t>
            </a:r>
          </a:p>
          <a:p>
            <a:pPr marL="628650" lvl="1" indent="-171450">
              <a:buFont typeface="Arial"/>
              <a:buChar char="•"/>
            </a:pPr>
            <a:r>
              <a:rPr lang="en-US" baseline="0" dirty="0" smtClean="0"/>
              <a:t>E.g. to grow MS, you are creating a new MS SL, hiring sales people, deploy new </a:t>
            </a:r>
            <a:r>
              <a:rPr lang="en-US" baseline="0" dirty="0" err="1" smtClean="0"/>
              <a:t>NOC</a:t>
            </a:r>
            <a:r>
              <a:rPr lang="en-US" baseline="0" dirty="0" smtClean="0"/>
              <a:t> tools…</a:t>
            </a:r>
          </a:p>
          <a:p>
            <a:pPr marL="171450" indent="-171450">
              <a:buFont typeface="Arial"/>
              <a:buChar char="•"/>
            </a:pPr>
            <a:r>
              <a:rPr lang="en-US" baseline="0" dirty="0" smtClean="0"/>
              <a:t>Each initiative  relies on people, process technologies. How would PSS and smart impact those? </a:t>
            </a:r>
          </a:p>
          <a:p>
            <a:pPr marL="628650" lvl="1" indent="-171450">
              <a:buFont typeface="Arial"/>
              <a:buChar char="•"/>
            </a:pPr>
            <a:r>
              <a:rPr lang="en-US" baseline="0" dirty="0" err="1" smtClean="0"/>
              <a:t>E.g</a:t>
            </a:r>
            <a:r>
              <a:rPr lang="en-US" baseline="0" dirty="0" smtClean="0"/>
              <a:t> internal processes enhancement and external offer.</a:t>
            </a:r>
          </a:p>
          <a:p>
            <a:pPr marL="628650" lvl="1" indent="-171450">
              <a:buFont typeface="Arial"/>
              <a:buChar char="•"/>
            </a:pPr>
            <a:r>
              <a:rPr lang="en-US" baseline="0" dirty="0" smtClean="0"/>
              <a:t>PSS could enhance internal processes and market offers. It is up to the partner to decide how it will impact their business.</a:t>
            </a:r>
          </a:p>
          <a:p>
            <a:pPr marL="628650" lvl="1" indent="-171450">
              <a:buFont typeface="Arial"/>
              <a:buChar char="•"/>
            </a:pPr>
            <a:endParaRPr lang="en-US" baseline="0" dirty="0" smtClean="0"/>
          </a:p>
          <a:p>
            <a:r>
              <a:rPr lang="en-US" baseline="0" dirty="0" smtClean="0"/>
              <a:t>It is important to make sure PSS (both foundation and smart) make sense for your business starting with the top priorities.</a:t>
            </a:r>
          </a:p>
          <a:p>
            <a:pPr lvl="0"/>
            <a:endParaRPr lang="en-US" dirty="0" smtClean="0"/>
          </a:p>
          <a:p>
            <a:pPr lvl="0"/>
            <a:r>
              <a:rPr lang="en-US" dirty="0" smtClean="0"/>
              <a:t>Self-assessment of collaborative and smart components delivery capabilities and maturity. This will help you to assess your starting point and the journey</a:t>
            </a:r>
            <a:r>
              <a:rPr lang="en-US" baseline="0" dirty="0" smtClean="0"/>
              <a:t> you will take.</a:t>
            </a:r>
            <a:endParaRPr lang="en-US" dirty="0" smtClean="0"/>
          </a:p>
          <a:p>
            <a:pPr marL="171450" lvl="0" indent="-171450">
              <a:buFont typeface="Arial"/>
              <a:buChar char="•"/>
            </a:pPr>
            <a:r>
              <a:rPr lang="en-US" dirty="0" smtClean="0"/>
              <a:t>What is my </a:t>
            </a:r>
            <a:r>
              <a:rPr lang="en-US" dirty="0" err="1" smtClean="0"/>
              <a:t>PBM</a:t>
            </a:r>
            <a:r>
              <a:rPr lang="en-US" dirty="0" smtClean="0"/>
              <a:t>? (services, product sales, etc.) what works for PSS is strong service offering and in many cases mature MS practice</a:t>
            </a:r>
            <a:r>
              <a:rPr lang="en-US" baseline="0" dirty="0" smtClean="0"/>
              <a:t> </a:t>
            </a:r>
          </a:p>
          <a:p>
            <a:pPr marL="628650" lvl="1" indent="-171450">
              <a:buFont typeface="Arial"/>
              <a:buChar char="•"/>
            </a:pPr>
            <a:r>
              <a:rPr lang="en-US" baseline="0" dirty="0" smtClean="0"/>
              <a:t>PSS excel for partners with: strong inclination for services, the need and will to create partner branded services, partners with service delivery capabilities and knowledge.  </a:t>
            </a:r>
            <a:endParaRPr lang="en-US" dirty="0" smtClean="0"/>
          </a:p>
          <a:p>
            <a:pPr marL="171450" lvl="0" indent="-171450">
              <a:buFont typeface="Arial"/>
              <a:buChar char="•"/>
            </a:pPr>
            <a:r>
              <a:rPr lang="en-US" dirty="0" smtClean="0"/>
              <a:t>Am I already delivering collaborative services?</a:t>
            </a:r>
          </a:p>
          <a:p>
            <a:pPr marL="628650" lvl="1" indent="-171450">
              <a:buFont typeface="Arial"/>
              <a:buChar char="•"/>
            </a:pPr>
            <a:r>
              <a:rPr lang="en-US" dirty="0" smtClean="0"/>
              <a:t>Partners who already deliver collaborative services already have in place the people,</a:t>
            </a:r>
            <a:r>
              <a:rPr lang="en-US" baseline="0" dirty="0" smtClean="0"/>
              <a:t> processes and tools required to deliver these services. For these partners the journey will be shorter.</a:t>
            </a:r>
            <a:endParaRPr lang="en-US" dirty="0" smtClean="0"/>
          </a:p>
          <a:p>
            <a:pPr marL="171450" lvl="0" indent="-171450">
              <a:buFont typeface="Arial"/>
              <a:buChar char="•"/>
            </a:pPr>
            <a:r>
              <a:rPr lang="en-US" dirty="0" smtClean="0"/>
              <a:t>Are my MS customers calling me rather than Cisco for help?</a:t>
            </a:r>
          </a:p>
          <a:p>
            <a:pPr marL="628650" lvl="1" indent="-171450">
              <a:buFont typeface="Arial"/>
              <a:buChar char="•"/>
            </a:pPr>
            <a:r>
              <a:rPr lang="en-US" dirty="0" smtClean="0"/>
              <a:t>In many cases, MS customers (even if supported with a </a:t>
            </a:r>
            <a:r>
              <a:rPr lang="en-US" dirty="0" err="1" smtClean="0"/>
              <a:t>SNT</a:t>
            </a:r>
            <a:r>
              <a:rPr lang="en-US" dirty="0" smtClean="0"/>
              <a:t> contract) look at the partners to maintain</a:t>
            </a:r>
            <a:r>
              <a:rPr lang="en-US" baseline="0" dirty="0" smtClean="0"/>
              <a:t> their network and resolve issues. In many cases they call the partner service desk and not Cisco.</a:t>
            </a:r>
            <a:endParaRPr lang="en-US" dirty="0" smtClean="0"/>
          </a:p>
          <a:p>
            <a:pPr marL="171450" lvl="0" indent="-171450">
              <a:buFont typeface="Arial"/>
              <a:buChar char="•"/>
            </a:pPr>
            <a:r>
              <a:rPr lang="en-US" dirty="0" smtClean="0"/>
              <a:t>Do I have procedures and tools (</a:t>
            </a:r>
            <a:r>
              <a:rPr lang="en-US" dirty="0" err="1" smtClean="0"/>
              <a:t>TT</a:t>
            </a:r>
            <a:r>
              <a:rPr lang="en-US" dirty="0" smtClean="0"/>
              <a:t>, </a:t>
            </a:r>
            <a:r>
              <a:rPr lang="en-US" dirty="0" err="1" smtClean="0"/>
              <a:t>CMDB</a:t>
            </a:r>
            <a:r>
              <a:rPr lang="en-US" dirty="0" smtClean="0"/>
              <a:t>) to support my customers?</a:t>
            </a:r>
          </a:p>
          <a:p>
            <a:pPr marL="628650" lvl="1" indent="-171450">
              <a:buFont typeface="Arial"/>
              <a:buChar char="•"/>
            </a:pPr>
            <a:r>
              <a:rPr lang="en-US" dirty="0" smtClean="0"/>
              <a:t>That will determine the partner’s starting point in adopting</a:t>
            </a:r>
            <a:r>
              <a:rPr lang="en-US" baseline="0" dirty="0" smtClean="0"/>
              <a:t> PSS and smart.</a:t>
            </a:r>
            <a:endParaRPr lang="en-US" dirty="0" smtClean="0"/>
          </a:p>
          <a:p>
            <a:pPr lvl="0"/>
            <a:endParaRPr lang="en-US" dirty="0" smtClean="0"/>
          </a:p>
          <a:p>
            <a:pPr marL="628650" lvl="1" indent="-171450">
              <a:buFont typeface="Arial"/>
              <a:buChar char="•"/>
            </a:pPr>
            <a:endParaRPr lang="en-US" baseline="0" dirty="0" smtClean="0"/>
          </a:p>
          <a:p>
            <a:pPr marL="171450" indent="-171450">
              <a:buFont typeface="Arial"/>
              <a:buChar char="•"/>
            </a:pPr>
            <a:endParaRPr lang="en-US" baseline="0" dirty="0" smtClean="0"/>
          </a:p>
          <a:p>
            <a:pPr lvl="0"/>
            <a:endParaRPr lang="en-US" dirty="0" smtClean="0"/>
          </a:p>
          <a:p>
            <a:pPr marL="571489" lvl="2" indent="-457191" defTabSz="914381">
              <a:lnSpc>
                <a:spcPct val="95000"/>
              </a:lnSpc>
              <a:spcBef>
                <a:spcPts val="840"/>
              </a:spcBef>
              <a:defRPr/>
            </a:pPr>
            <a:r>
              <a:rPr lang="en-US" dirty="0" smtClean="0"/>
              <a:t>This is a proven methodology helping partners to adopt PSS and be successful.</a:t>
            </a:r>
          </a:p>
          <a:p>
            <a:pPr marL="571489" lvl="2" indent="-457191" defTabSz="914381">
              <a:lnSpc>
                <a:spcPct val="95000"/>
              </a:lnSpc>
              <a:spcBef>
                <a:spcPts val="840"/>
              </a:spcBef>
              <a:defRPr/>
            </a:pPr>
            <a:r>
              <a:rPr lang="en-US" dirty="0" smtClean="0"/>
              <a:t>It is based on the Crawl, Walk, Run, Sprint approach</a:t>
            </a:r>
          </a:p>
          <a:p>
            <a:pPr marL="571489" lvl="2" indent="-457191" defTabSz="914381">
              <a:lnSpc>
                <a:spcPct val="95000"/>
              </a:lnSpc>
              <a:spcBef>
                <a:spcPts val="840"/>
              </a:spcBef>
              <a:defRPr/>
            </a:pPr>
            <a:r>
              <a:rPr lang="en-US" dirty="0" smtClean="0"/>
              <a:t>How fast you go</a:t>
            </a:r>
            <a:r>
              <a:rPr lang="en-US" baseline="0" dirty="0" smtClean="0"/>
              <a:t> through this cycle is depending on your starting point (Maturity) and resource dedication.</a:t>
            </a:r>
          </a:p>
          <a:p>
            <a:pPr marL="571489" lvl="2" indent="-457191" defTabSz="914381">
              <a:lnSpc>
                <a:spcPct val="95000"/>
              </a:lnSpc>
              <a:spcBef>
                <a:spcPts val="840"/>
              </a:spcBef>
              <a:defRPr/>
            </a:pPr>
            <a:endParaRPr lang="en-US" baseline="0" dirty="0" smtClean="0"/>
          </a:p>
          <a:p>
            <a:pPr marL="571489" lvl="2" indent="-457191" defTabSz="914381">
              <a:lnSpc>
                <a:spcPct val="95000"/>
              </a:lnSpc>
              <a:spcBef>
                <a:spcPts val="840"/>
              </a:spcBef>
              <a:defRPr/>
            </a:pPr>
            <a:r>
              <a:rPr lang="en-US" baseline="0" dirty="0" smtClean="0"/>
              <a:t>Track 1-2 can take place in parallel</a:t>
            </a:r>
          </a:p>
          <a:p>
            <a:pPr marL="571489" lvl="2" indent="-457191" defTabSz="914381">
              <a:lnSpc>
                <a:spcPct val="95000"/>
              </a:lnSpc>
              <a:spcBef>
                <a:spcPts val="840"/>
              </a:spcBef>
              <a:defRPr/>
            </a:pPr>
            <a:r>
              <a:rPr lang="en-US" baseline="0" dirty="0" err="1" smtClean="0"/>
              <a:t>GTM</a:t>
            </a:r>
            <a:r>
              <a:rPr lang="en-US" baseline="0" dirty="0" smtClean="0"/>
              <a:t> only once partner experienced, understands, etc.</a:t>
            </a:r>
          </a:p>
          <a:p>
            <a:pPr marL="571489" lvl="2" indent="-457191" defTabSz="914381">
              <a:lnSpc>
                <a:spcPct val="95000"/>
              </a:lnSpc>
              <a:spcBef>
                <a:spcPts val="840"/>
              </a:spcBef>
              <a:defRPr/>
            </a:pPr>
            <a:endParaRPr lang="en-US" baseline="0" dirty="0" smtClean="0"/>
          </a:p>
          <a:p>
            <a:pPr marL="571489" lvl="2" indent="-457191" defTabSz="914381">
              <a:lnSpc>
                <a:spcPct val="95000"/>
              </a:lnSpc>
              <a:spcBef>
                <a:spcPts val="840"/>
              </a:spcBef>
              <a:defRPr/>
            </a:pPr>
            <a:r>
              <a:rPr lang="en-US" b="1" u="sng" baseline="0" dirty="0" smtClean="0">
                <a:solidFill>
                  <a:srgbClr val="FFFF00"/>
                </a:solidFill>
              </a:rPr>
              <a:t>Write who is involved in each track…</a:t>
            </a:r>
            <a:endParaRPr lang="en-US" b="1" u="sng" dirty="0" smtClean="0">
              <a:solidFill>
                <a:srgbClr val="FFFF00"/>
              </a:solidFill>
            </a:endParaRPr>
          </a:p>
          <a:p>
            <a:pPr marL="571489" lvl="2" indent="-457191" defTabSz="914381">
              <a:lnSpc>
                <a:spcPct val="95000"/>
              </a:lnSpc>
              <a:spcBef>
                <a:spcPts val="840"/>
              </a:spcBef>
              <a:defRPr/>
            </a:pPr>
            <a:endParaRPr lang="en-US" dirty="0" smtClean="0"/>
          </a:p>
          <a:p>
            <a:pPr marL="571489" lvl="2" indent="-457191" defTabSz="914381">
              <a:lnSpc>
                <a:spcPct val="95000"/>
              </a:lnSpc>
              <a:spcBef>
                <a:spcPts val="840"/>
              </a:spcBef>
              <a:defRPr/>
            </a:pPr>
            <a:r>
              <a:rPr lang="en-US" dirty="0" smtClean="0"/>
              <a:t>OPS/delivery</a:t>
            </a:r>
            <a:r>
              <a:rPr lang="en-US" baseline="0" dirty="0" smtClean="0"/>
              <a:t> track:</a:t>
            </a:r>
          </a:p>
          <a:p>
            <a:pPr marL="571489" lvl="2" indent="-457191" defTabSz="914381">
              <a:lnSpc>
                <a:spcPct val="95000"/>
              </a:lnSpc>
              <a:spcBef>
                <a:spcPts val="840"/>
              </a:spcBef>
              <a:defRPr/>
            </a:pPr>
            <a:r>
              <a:rPr lang="en-US" baseline="0" dirty="0" smtClean="0"/>
              <a:t>Assess where the partner starting point for delivering PSS based services is</a:t>
            </a:r>
          </a:p>
          <a:p>
            <a:pPr marL="571489" lvl="2" indent="-457191" defTabSz="914381">
              <a:lnSpc>
                <a:spcPct val="95000"/>
              </a:lnSpc>
              <a:spcBef>
                <a:spcPts val="840"/>
              </a:spcBef>
              <a:defRPr/>
            </a:pPr>
            <a:r>
              <a:rPr lang="en-US" baseline="0" dirty="0" smtClean="0"/>
              <a:t>Assess and plan the migration to collaborative delivery method</a:t>
            </a:r>
          </a:p>
          <a:p>
            <a:pPr marL="571489" lvl="2" indent="-457191" defTabSz="914381">
              <a:lnSpc>
                <a:spcPct val="95000"/>
              </a:lnSpc>
              <a:spcBef>
                <a:spcPts val="840"/>
              </a:spcBef>
              <a:defRPr/>
            </a:pPr>
            <a:r>
              <a:rPr lang="en-US" baseline="0" dirty="0" smtClean="0"/>
              <a:t>Analyze </a:t>
            </a:r>
            <a:r>
              <a:rPr lang="en-US" baseline="0" dirty="0" err="1" smtClean="0"/>
              <a:t>CSPP</a:t>
            </a:r>
            <a:r>
              <a:rPr lang="en-US" baseline="0" dirty="0" smtClean="0"/>
              <a:t> and rebate aspects – make sure partner maximizing rebates</a:t>
            </a:r>
          </a:p>
          <a:p>
            <a:pPr marL="571489" lvl="2" indent="-457191" defTabSz="914381">
              <a:lnSpc>
                <a:spcPct val="95000"/>
              </a:lnSpc>
              <a:spcBef>
                <a:spcPts val="840"/>
              </a:spcBef>
              <a:defRPr/>
            </a:pPr>
            <a:r>
              <a:rPr lang="en-US" baseline="0" dirty="0" smtClean="0"/>
              <a:t>Analyze </a:t>
            </a:r>
            <a:r>
              <a:rPr lang="en-US" baseline="0" dirty="0" err="1" smtClean="0"/>
              <a:t>NOC</a:t>
            </a:r>
            <a:r>
              <a:rPr lang="en-US" baseline="0" dirty="0" smtClean="0"/>
              <a:t> support capability</a:t>
            </a:r>
          </a:p>
          <a:p>
            <a:pPr marL="571489" lvl="2" indent="-457191" defTabSz="914381">
              <a:lnSpc>
                <a:spcPct val="95000"/>
              </a:lnSpc>
              <a:spcBef>
                <a:spcPts val="840"/>
              </a:spcBef>
              <a:defRPr/>
            </a:pPr>
            <a:r>
              <a:rPr lang="en-US" baseline="0" dirty="0" smtClean="0"/>
              <a:t>Analyze target customers for PSS</a:t>
            </a:r>
          </a:p>
          <a:p>
            <a:pPr marL="571489" lvl="2" indent="-457191" defTabSz="914381">
              <a:lnSpc>
                <a:spcPct val="95000"/>
              </a:lnSpc>
              <a:spcBef>
                <a:spcPts val="840"/>
              </a:spcBef>
              <a:defRPr/>
            </a:pPr>
            <a:r>
              <a:rPr lang="en-US" baseline="0" dirty="0" smtClean="0"/>
              <a:t>Develop a plan of migration</a:t>
            </a:r>
          </a:p>
          <a:p>
            <a:pPr marL="571489" lvl="2" indent="-457191" defTabSz="914381">
              <a:lnSpc>
                <a:spcPct val="95000"/>
              </a:lnSpc>
              <a:spcBef>
                <a:spcPts val="840"/>
              </a:spcBef>
              <a:defRPr/>
            </a:pPr>
            <a:endParaRPr lang="en-US" baseline="0" dirty="0" smtClean="0"/>
          </a:p>
          <a:p>
            <a:pPr marL="571489" lvl="2" indent="-457191" defTabSz="914381">
              <a:lnSpc>
                <a:spcPct val="95000"/>
              </a:lnSpc>
              <a:spcBef>
                <a:spcPts val="840"/>
              </a:spcBef>
              <a:defRPr/>
            </a:pPr>
            <a:r>
              <a:rPr lang="en-US" baseline="0" dirty="0" smtClean="0"/>
              <a:t>Smart track:</a:t>
            </a:r>
          </a:p>
          <a:p>
            <a:pPr marL="571489" lvl="2" indent="-457191" defTabSz="914381">
              <a:lnSpc>
                <a:spcPct val="95000"/>
              </a:lnSpc>
              <a:spcBef>
                <a:spcPts val="840"/>
              </a:spcBef>
              <a:defRPr/>
            </a:pPr>
            <a:r>
              <a:rPr lang="en-US" baseline="0" dirty="0" smtClean="0"/>
              <a:t>Learn and understand the smart components</a:t>
            </a:r>
          </a:p>
          <a:p>
            <a:pPr marL="571489" lvl="2" indent="-457191" defTabSz="914381">
              <a:lnSpc>
                <a:spcPct val="95000"/>
              </a:lnSpc>
              <a:spcBef>
                <a:spcPts val="840"/>
              </a:spcBef>
              <a:defRPr/>
            </a:pPr>
            <a:r>
              <a:rPr lang="en-US" baseline="0" dirty="0" smtClean="0"/>
              <a:t>Deploy pilot customers and understand what the data means to your business</a:t>
            </a:r>
          </a:p>
          <a:p>
            <a:pPr marL="571489" lvl="2" indent="-457191" defTabSz="914381">
              <a:lnSpc>
                <a:spcPct val="95000"/>
              </a:lnSpc>
              <a:spcBef>
                <a:spcPts val="840"/>
              </a:spcBef>
              <a:defRPr/>
            </a:pPr>
            <a:r>
              <a:rPr lang="en-US" baseline="0" dirty="0" smtClean="0"/>
              <a:t>Review business impact on internal processes and external offers</a:t>
            </a:r>
          </a:p>
          <a:p>
            <a:pPr marL="571489" lvl="2" indent="-457191" defTabSz="914381">
              <a:lnSpc>
                <a:spcPct val="95000"/>
              </a:lnSpc>
              <a:spcBef>
                <a:spcPts val="840"/>
              </a:spcBef>
              <a:defRPr/>
            </a:pPr>
            <a:endParaRPr lang="en-US" baseline="0" dirty="0" smtClean="0"/>
          </a:p>
          <a:p>
            <a:pPr marL="571489" lvl="2" indent="-457191" defTabSz="914381">
              <a:lnSpc>
                <a:spcPct val="95000"/>
              </a:lnSpc>
              <a:spcBef>
                <a:spcPts val="840"/>
              </a:spcBef>
              <a:defRPr/>
            </a:pPr>
            <a:r>
              <a:rPr lang="en-US" baseline="0" dirty="0" smtClean="0"/>
              <a:t>Build a business case/model for PSS</a:t>
            </a:r>
          </a:p>
          <a:p>
            <a:pPr marL="571489" lvl="2" indent="-457191" defTabSz="914381">
              <a:lnSpc>
                <a:spcPct val="95000"/>
              </a:lnSpc>
              <a:spcBef>
                <a:spcPts val="840"/>
              </a:spcBef>
              <a:defRPr/>
            </a:pPr>
            <a:endParaRPr lang="en-US" baseline="0" dirty="0" smtClean="0"/>
          </a:p>
          <a:p>
            <a:pPr marL="571489" lvl="2" indent="-457191" defTabSz="914381">
              <a:lnSpc>
                <a:spcPct val="95000"/>
              </a:lnSpc>
              <a:spcBef>
                <a:spcPts val="840"/>
              </a:spcBef>
              <a:defRPr/>
            </a:pPr>
            <a:r>
              <a:rPr lang="en-US" baseline="0" dirty="0" err="1" smtClean="0"/>
              <a:t>GTM</a:t>
            </a:r>
            <a:r>
              <a:rPr lang="en-US" baseline="0" dirty="0" smtClean="0"/>
              <a:t> track:</a:t>
            </a:r>
          </a:p>
          <a:p>
            <a:pPr marL="571489" lvl="2" indent="-457191" defTabSz="914381">
              <a:lnSpc>
                <a:spcPct val="95000"/>
              </a:lnSpc>
              <a:spcBef>
                <a:spcPts val="840"/>
              </a:spcBef>
              <a:defRPr/>
            </a:pPr>
            <a:r>
              <a:rPr lang="en-US" baseline="0" dirty="0" smtClean="0"/>
              <a:t>To start only after track 1-2 were completed</a:t>
            </a:r>
          </a:p>
          <a:p>
            <a:pPr marL="571489" lvl="2" indent="-457191" defTabSz="914381">
              <a:lnSpc>
                <a:spcPct val="95000"/>
              </a:lnSpc>
              <a:spcBef>
                <a:spcPts val="840"/>
              </a:spcBef>
              <a:defRPr/>
            </a:pPr>
            <a:r>
              <a:rPr lang="en-US" baseline="0" dirty="0" smtClean="0"/>
              <a:t>Once you understand the basics, plan and execute scaling</a:t>
            </a:r>
          </a:p>
          <a:p>
            <a:pPr marL="571489" lvl="2" indent="-457191" defTabSz="914381">
              <a:lnSpc>
                <a:spcPct val="95000"/>
              </a:lnSpc>
              <a:spcBef>
                <a:spcPts val="840"/>
              </a:spcBef>
              <a:defRPr/>
            </a:pPr>
            <a:r>
              <a:rPr lang="en-US" baseline="0" dirty="0" smtClean="0"/>
              <a:t>Develop an external offer, sales toolkit, compensation, legal etc.</a:t>
            </a:r>
          </a:p>
          <a:p>
            <a:pPr marL="571489" lvl="2" indent="-457191" defTabSz="914381">
              <a:lnSpc>
                <a:spcPct val="95000"/>
              </a:lnSpc>
              <a:spcBef>
                <a:spcPts val="840"/>
              </a:spcBef>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ECD93E4-819E-4BEC-9224-97B116F6E17E}" type="slidenum">
              <a:rPr lang="en-US" smtClean="0"/>
              <a:pPr/>
              <a:t>10</a:t>
            </a:fld>
            <a:endParaRPr lang="en-US" dirty="0"/>
          </a:p>
        </p:txBody>
      </p:sp>
    </p:spTree>
    <p:extLst>
      <p:ext uri="{BB962C8B-B14F-4D97-AF65-F5344CB8AC3E}">
        <p14:creationId xmlns:p14="http://schemas.microsoft.com/office/powerpoint/2010/main" val="187945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dirty="0" smtClean="0"/>
              <a:t>Is PSS aligned with my business?</a:t>
            </a:r>
            <a:br>
              <a:rPr lang="en-US" sz="1200" dirty="0" smtClean="0"/>
            </a:br>
            <a:endParaRPr lang="en-US" sz="1200" dirty="0" smtClean="0"/>
          </a:p>
          <a:p>
            <a:pPr marL="171450" indent="-171450">
              <a:buFont typeface="Arial"/>
              <a:buChar char="•"/>
            </a:pPr>
            <a:r>
              <a:rPr lang="en-US" sz="1200" dirty="0" smtClean="0"/>
              <a:t>How equipped am I to deliver PSS based services and where would my starting point be?</a:t>
            </a:r>
            <a:br>
              <a:rPr lang="en-US" sz="1200" dirty="0" smtClean="0"/>
            </a:br>
            <a:endParaRPr lang="en-US" sz="1200" dirty="0" smtClean="0"/>
          </a:p>
          <a:p>
            <a:pPr marL="171450" indent="-171450">
              <a:buFont typeface="Arial"/>
              <a:buChar char="•"/>
            </a:pPr>
            <a:r>
              <a:rPr lang="en-US" sz="1200" dirty="0" smtClean="0"/>
              <a:t>What is the recipe for successful adoption?</a:t>
            </a:r>
          </a:p>
          <a:p>
            <a:endParaRPr lang="en-US" dirty="0" smtClean="0"/>
          </a:p>
          <a:p>
            <a:r>
              <a:rPr lang="en-US" dirty="0" smtClean="0"/>
              <a:t>PSS adoption is broken into these main concepts:</a:t>
            </a:r>
          </a:p>
          <a:p>
            <a:pPr marL="171450" indent="-171450">
              <a:buFont typeface="Arial"/>
              <a:buChar char="•"/>
            </a:pPr>
            <a:r>
              <a:rPr lang="en-US" dirty="0" smtClean="0"/>
              <a:t>Is PSS aligned with my business?</a:t>
            </a:r>
          </a:p>
          <a:p>
            <a:pPr marL="171450" indent="-171450">
              <a:buFont typeface="Arial"/>
              <a:buChar char="•"/>
            </a:pPr>
            <a:r>
              <a:rPr lang="en-US" dirty="0" smtClean="0"/>
              <a:t>How equipped am I to deliver PSS based services and where would my starting point be?</a:t>
            </a:r>
          </a:p>
          <a:p>
            <a:pPr marL="171450" indent="-171450">
              <a:buFont typeface="Arial"/>
              <a:buChar char="•"/>
            </a:pPr>
            <a:r>
              <a:rPr lang="en-US" dirty="0" smtClean="0"/>
              <a:t>What is the recipe for successful</a:t>
            </a:r>
            <a:r>
              <a:rPr lang="en-US" baseline="0" dirty="0" smtClean="0"/>
              <a:t> </a:t>
            </a:r>
            <a:r>
              <a:rPr lang="en-US" dirty="0" smtClean="0"/>
              <a:t>adoption?</a:t>
            </a:r>
          </a:p>
          <a:p>
            <a:pPr marL="171450" indent="-171450">
              <a:buFont typeface="Arial"/>
              <a:buChar char="•"/>
            </a:pPr>
            <a:endParaRPr lang="en-US" dirty="0" smtClean="0"/>
          </a:p>
          <a:p>
            <a:pPr marL="0" indent="0">
              <a:buFont typeface="Arial"/>
              <a:buNone/>
            </a:pPr>
            <a:r>
              <a:rPr lang="en-US" dirty="0" smtClean="0"/>
              <a:t>The next few slides explore these concepts:</a:t>
            </a:r>
          </a:p>
          <a:p>
            <a:endParaRPr lang="en-US" dirty="0" smtClean="0"/>
          </a:p>
          <a:p>
            <a:endParaRPr lang="en-US" dirty="0" smtClean="0"/>
          </a:p>
          <a:p>
            <a:r>
              <a:rPr lang="en-US" dirty="0" smtClean="0"/>
              <a:t>Although PSS impacts</a:t>
            </a:r>
            <a:r>
              <a:rPr lang="en-US" baseline="0" dirty="0" smtClean="0"/>
              <a:t> processes and offers, it first needs to be aligned to the partner’s goals; </a:t>
            </a:r>
          </a:p>
          <a:p>
            <a:pPr marL="171450" indent="-171450">
              <a:buFont typeface="Arial"/>
              <a:buChar char="•"/>
            </a:pPr>
            <a:r>
              <a:rPr lang="en-US" baseline="0" dirty="0" smtClean="0"/>
              <a:t>Is PSS aligned to your business goals? </a:t>
            </a:r>
          </a:p>
          <a:p>
            <a:pPr marL="628650" lvl="1" indent="-171450">
              <a:buFont typeface="Arial"/>
              <a:buChar char="•"/>
            </a:pPr>
            <a:r>
              <a:rPr lang="en-US" baseline="0" dirty="0" smtClean="0"/>
              <a:t>E.g. if one of the goals is to increase MS revenues by 30%, can PSS support it?</a:t>
            </a:r>
          </a:p>
          <a:p>
            <a:pPr marL="628650" lvl="1" indent="-171450">
              <a:buFont typeface="Arial"/>
              <a:buChar char="•"/>
            </a:pPr>
            <a:r>
              <a:rPr lang="en-US" baseline="0" dirty="0" smtClean="0"/>
              <a:t>PSS support MS by allowing partners to be more profitable. Partners can use the smart components to create efficiencies that will drive cost down and improve support capabilities.</a:t>
            </a:r>
          </a:p>
          <a:p>
            <a:pPr marL="171450" indent="-171450">
              <a:buFont typeface="Arial"/>
              <a:buChar char="•"/>
            </a:pPr>
            <a:r>
              <a:rPr lang="en-US" dirty="0" smtClean="0"/>
              <a:t>Can</a:t>
            </a:r>
            <a:r>
              <a:rPr lang="en-US" baseline="0" dirty="0" smtClean="0"/>
              <a:t> PSS be part of any of the strategic initiatives supporting your strategic goals? </a:t>
            </a:r>
          </a:p>
          <a:p>
            <a:pPr marL="628650" lvl="1" indent="-171450">
              <a:buFont typeface="Arial"/>
              <a:buChar char="•"/>
            </a:pPr>
            <a:r>
              <a:rPr lang="en-US" baseline="0" dirty="0" smtClean="0"/>
              <a:t>E.g. to grow MS, you are creating a new MS SL, hiring sales people, deploy new </a:t>
            </a:r>
            <a:r>
              <a:rPr lang="en-US" baseline="0" dirty="0" err="1" smtClean="0"/>
              <a:t>NOC</a:t>
            </a:r>
            <a:r>
              <a:rPr lang="en-US" baseline="0" dirty="0" smtClean="0"/>
              <a:t> tools…</a:t>
            </a:r>
          </a:p>
          <a:p>
            <a:pPr marL="171450" indent="-171450">
              <a:buFont typeface="Arial"/>
              <a:buChar char="•"/>
            </a:pPr>
            <a:r>
              <a:rPr lang="en-US" baseline="0" dirty="0" smtClean="0"/>
              <a:t>Each initiative  relies on people, process technologies. How would PSS and smart impact those? </a:t>
            </a:r>
          </a:p>
          <a:p>
            <a:pPr marL="628650" lvl="1" indent="-171450">
              <a:buFont typeface="Arial"/>
              <a:buChar char="•"/>
            </a:pPr>
            <a:r>
              <a:rPr lang="en-US" baseline="0" dirty="0" err="1" smtClean="0"/>
              <a:t>E.g</a:t>
            </a:r>
            <a:r>
              <a:rPr lang="en-US" baseline="0" dirty="0" smtClean="0"/>
              <a:t> internal processes enhancement and external offer.</a:t>
            </a:r>
          </a:p>
          <a:p>
            <a:pPr marL="628650" lvl="1" indent="-171450">
              <a:buFont typeface="Arial"/>
              <a:buChar char="•"/>
            </a:pPr>
            <a:r>
              <a:rPr lang="en-US" baseline="0" dirty="0" smtClean="0"/>
              <a:t>PSS could enhance internal processes and market offers. It is up to the partner to decide how it will impact their business.</a:t>
            </a:r>
          </a:p>
          <a:p>
            <a:pPr marL="628650" lvl="1" indent="-171450">
              <a:buFont typeface="Arial"/>
              <a:buChar char="•"/>
            </a:pPr>
            <a:endParaRPr lang="en-US" baseline="0" dirty="0" smtClean="0"/>
          </a:p>
          <a:p>
            <a:r>
              <a:rPr lang="en-US" baseline="0" dirty="0" smtClean="0"/>
              <a:t>It is important to make sure PSS (both foundation and smart) make sense for your business starting with the top priorities.</a:t>
            </a:r>
          </a:p>
          <a:p>
            <a:pPr lvl="0"/>
            <a:endParaRPr lang="en-US" dirty="0" smtClean="0"/>
          </a:p>
          <a:p>
            <a:pPr lvl="0"/>
            <a:r>
              <a:rPr lang="en-US" dirty="0" smtClean="0"/>
              <a:t>Self-assessment of collaborative and smart components delivery capabilities and maturity. This will help you to assess your starting point and the journey</a:t>
            </a:r>
            <a:r>
              <a:rPr lang="en-US" baseline="0" dirty="0" smtClean="0"/>
              <a:t> you will take.</a:t>
            </a:r>
            <a:endParaRPr lang="en-US" dirty="0" smtClean="0"/>
          </a:p>
          <a:p>
            <a:pPr marL="171450" lvl="0" indent="-171450">
              <a:buFont typeface="Arial"/>
              <a:buChar char="•"/>
            </a:pPr>
            <a:r>
              <a:rPr lang="en-US" dirty="0" smtClean="0"/>
              <a:t>What is my </a:t>
            </a:r>
            <a:r>
              <a:rPr lang="en-US" dirty="0" err="1" smtClean="0"/>
              <a:t>PBM</a:t>
            </a:r>
            <a:r>
              <a:rPr lang="en-US" dirty="0" smtClean="0"/>
              <a:t>? (services, product sales, etc.) what works for PSS is strong service offering and in many cases mature MS practice</a:t>
            </a:r>
            <a:r>
              <a:rPr lang="en-US" baseline="0" dirty="0" smtClean="0"/>
              <a:t> </a:t>
            </a:r>
          </a:p>
          <a:p>
            <a:pPr marL="628650" lvl="1" indent="-171450">
              <a:buFont typeface="Arial"/>
              <a:buChar char="•"/>
            </a:pPr>
            <a:r>
              <a:rPr lang="en-US" baseline="0" dirty="0" smtClean="0"/>
              <a:t>PSS excel for partners with: strong inclination for services, the need and will to create partner branded services, partners with service delivery capabilities and knowledge.  </a:t>
            </a:r>
            <a:endParaRPr lang="en-US" dirty="0" smtClean="0"/>
          </a:p>
          <a:p>
            <a:pPr marL="171450" lvl="0" indent="-171450">
              <a:buFont typeface="Arial"/>
              <a:buChar char="•"/>
            </a:pPr>
            <a:r>
              <a:rPr lang="en-US" dirty="0" smtClean="0"/>
              <a:t>Am I already delivering collaborative services?</a:t>
            </a:r>
          </a:p>
          <a:p>
            <a:pPr marL="628650" lvl="1" indent="-171450">
              <a:buFont typeface="Arial"/>
              <a:buChar char="•"/>
            </a:pPr>
            <a:r>
              <a:rPr lang="en-US" dirty="0" smtClean="0"/>
              <a:t>Partners who already deliver collaborative services already have in place the people,</a:t>
            </a:r>
            <a:r>
              <a:rPr lang="en-US" baseline="0" dirty="0" smtClean="0"/>
              <a:t> processes and tools required to deliver these services. For these partners the journey will be shorter.</a:t>
            </a:r>
            <a:endParaRPr lang="en-US" dirty="0" smtClean="0"/>
          </a:p>
          <a:p>
            <a:pPr marL="171450" lvl="0" indent="-171450">
              <a:buFont typeface="Arial"/>
              <a:buChar char="•"/>
            </a:pPr>
            <a:r>
              <a:rPr lang="en-US" dirty="0" smtClean="0"/>
              <a:t>Are my MS customers calling me rather than Cisco for help?</a:t>
            </a:r>
          </a:p>
          <a:p>
            <a:pPr marL="628650" lvl="1" indent="-171450">
              <a:buFont typeface="Arial"/>
              <a:buChar char="•"/>
            </a:pPr>
            <a:r>
              <a:rPr lang="en-US" dirty="0" smtClean="0"/>
              <a:t>In many cases, MS customers (even if supported with a </a:t>
            </a:r>
            <a:r>
              <a:rPr lang="en-US" dirty="0" err="1" smtClean="0"/>
              <a:t>SNT</a:t>
            </a:r>
            <a:r>
              <a:rPr lang="en-US" dirty="0" smtClean="0"/>
              <a:t> contract) look at the partners to maintain</a:t>
            </a:r>
            <a:r>
              <a:rPr lang="en-US" baseline="0" dirty="0" smtClean="0"/>
              <a:t> their network and resolve issues. In many cases they call the partner service desk and not Cisco.</a:t>
            </a:r>
            <a:endParaRPr lang="en-US" dirty="0" smtClean="0"/>
          </a:p>
          <a:p>
            <a:pPr marL="171450" lvl="0" indent="-171450">
              <a:buFont typeface="Arial"/>
              <a:buChar char="•"/>
            </a:pPr>
            <a:r>
              <a:rPr lang="en-US" dirty="0" smtClean="0"/>
              <a:t>Do I have procedures and tools (</a:t>
            </a:r>
            <a:r>
              <a:rPr lang="en-US" dirty="0" err="1" smtClean="0"/>
              <a:t>TT</a:t>
            </a:r>
            <a:r>
              <a:rPr lang="en-US" dirty="0" smtClean="0"/>
              <a:t>, </a:t>
            </a:r>
            <a:r>
              <a:rPr lang="en-US" dirty="0" err="1" smtClean="0"/>
              <a:t>CMDB</a:t>
            </a:r>
            <a:r>
              <a:rPr lang="en-US" dirty="0" smtClean="0"/>
              <a:t>) to support my customers?</a:t>
            </a:r>
          </a:p>
          <a:p>
            <a:pPr marL="628650" lvl="1" indent="-171450">
              <a:buFont typeface="Arial"/>
              <a:buChar char="•"/>
            </a:pPr>
            <a:r>
              <a:rPr lang="en-US" dirty="0" smtClean="0"/>
              <a:t>That will determine the partner’s starting point in adopting</a:t>
            </a:r>
            <a:r>
              <a:rPr lang="en-US" baseline="0" dirty="0" smtClean="0"/>
              <a:t> PSS and smart.</a:t>
            </a:r>
            <a:endParaRPr lang="en-US" dirty="0" smtClean="0"/>
          </a:p>
          <a:p>
            <a:pPr lvl="0"/>
            <a:endParaRPr lang="en-US" dirty="0" smtClean="0"/>
          </a:p>
          <a:p>
            <a:pPr marL="628650" lvl="1" indent="-171450">
              <a:buFont typeface="Arial"/>
              <a:buChar char="•"/>
            </a:pPr>
            <a:endParaRPr lang="en-US" baseline="0" dirty="0" smtClean="0"/>
          </a:p>
          <a:p>
            <a:pPr marL="171450" indent="-171450">
              <a:buFont typeface="Arial"/>
              <a:buChar char="•"/>
            </a:pPr>
            <a:endParaRPr lang="en-US" baseline="0" dirty="0" smtClean="0"/>
          </a:p>
          <a:p>
            <a:pPr lvl="0"/>
            <a:endParaRPr lang="en-US" dirty="0" smtClean="0"/>
          </a:p>
          <a:p>
            <a:pPr marL="571489" lvl="2" indent="-457191" defTabSz="914381">
              <a:lnSpc>
                <a:spcPct val="95000"/>
              </a:lnSpc>
              <a:spcBef>
                <a:spcPts val="840"/>
              </a:spcBef>
              <a:defRPr/>
            </a:pPr>
            <a:r>
              <a:rPr lang="en-US" dirty="0" smtClean="0"/>
              <a:t>This is a proven methodology helping partners to adopt PSS and be successful.</a:t>
            </a:r>
          </a:p>
          <a:p>
            <a:pPr marL="571489" lvl="2" indent="-457191" defTabSz="914381">
              <a:lnSpc>
                <a:spcPct val="95000"/>
              </a:lnSpc>
              <a:spcBef>
                <a:spcPts val="840"/>
              </a:spcBef>
              <a:defRPr/>
            </a:pPr>
            <a:r>
              <a:rPr lang="en-US" dirty="0" smtClean="0"/>
              <a:t>It is based on the Crawl, Walk, Run, Sprint approach</a:t>
            </a:r>
          </a:p>
          <a:p>
            <a:pPr marL="571489" lvl="2" indent="-457191" defTabSz="914381">
              <a:lnSpc>
                <a:spcPct val="95000"/>
              </a:lnSpc>
              <a:spcBef>
                <a:spcPts val="840"/>
              </a:spcBef>
              <a:defRPr/>
            </a:pPr>
            <a:r>
              <a:rPr lang="en-US" dirty="0" smtClean="0"/>
              <a:t>How fast you go</a:t>
            </a:r>
            <a:r>
              <a:rPr lang="en-US" baseline="0" dirty="0" smtClean="0"/>
              <a:t> through this cycle is depending on your starting point (Maturity) and resource dedication.</a:t>
            </a:r>
          </a:p>
          <a:p>
            <a:pPr marL="571489" lvl="2" indent="-457191" defTabSz="914381">
              <a:lnSpc>
                <a:spcPct val="95000"/>
              </a:lnSpc>
              <a:spcBef>
                <a:spcPts val="840"/>
              </a:spcBef>
              <a:defRPr/>
            </a:pPr>
            <a:endParaRPr lang="en-US" baseline="0" dirty="0" smtClean="0"/>
          </a:p>
          <a:p>
            <a:pPr marL="571489" lvl="2" indent="-457191" defTabSz="914381">
              <a:lnSpc>
                <a:spcPct val="95000"/>
              </a:lnSpc>
              <a:spcBef>
                <a:spcPts val="840"/>
              </a:spcBef>
              <a:defRPr/>
            </a:pPr>
            <a:r>
              <a:rPr lang="en-US" baseline="0" dirty="0" smtClean="0"/>
              <a:t>Track 1-2 can take place in parallel</a:t>
            </a:r>
          </a:p>
          <a:p>
            <a:pPr marL="571489" lvl="2" indent="-457191" defTabSz="914381">
              <a:lnSpc>
                <a:spcPct val="95000"/>
              </a:lnSpc>
              <a:spcBef>
                <a:spcPts val="840"/>
              </a:spcBef>
              <a:defRPr/>
            </a:pPr>
            <a:r>
              <a:rPr lang="en-US" baseline="0" dirty="0" err="1" smtClean="0"/>
              <a:t>GTM</a:t>
            </a:r>
            <a:r>
              <a:rPr lang="en-US" baseline="0" dirty="0" smtClean="0"/>
              <a:t> only once partner experienced, understands, etc.</a:t>
            </a:r>
          </a:p>
          <a:p>
            <a:pPr marL="571489" lvl="2" indent="-457191" defTabSz="914381">
              <a:lnSpc>
                <a:spcPct val="95000"/>
              </a:lnSpc>
              <a:spcBef>
                <a:spcPts val="840"/>
              </a:spcBef>
              <a:defRPr/>
            </a:pPr>
            <a:endParaRPr lang="en-US" baseline="0" dirty="0" smtClean="0"/>
          </a:p>
          <a:p>
            <a:pPr marL="571489" lvl="2" indent="-457191" defTabSz="914381">
              <a:lnSpc>
                <a:spcPct val="95000"/>
              </a:lnSpc>
              <a:spcBef>
                <a:spcPts val="840"/>
              </a:spcBef>
              <a:defRPr/>
            </a:pPr>
            <a:r>
              <a:rPr lang="en-US" b="1" u="sng" baseline="0" dirty="0" smtClean="0">
                <a:solidFill>
                  <a:srgbClr val="FFFF00"/>
                </a:solidFill>
              </a:rPr>
              <a:t>Write who is involved in each track…</a:t>
            </a:r>
            <a:endParaRPr lang="en-US" b="1" u="sng" dirty="0" smtClean="0">
              <a:solidFill>
                <a:srgbClr val="FFFF00"/>
              </a:solidFill>
            </a:endParaRPr>
          </a:p>
          <a:p>
            <a:pPr marL="571489" lvl="2" indent="-457191" defTabSz="914381">
              <a:lnSpc>
                <a:spcPct val="95000"/>
              </a:lnSpc>
              <a:spcBef>
                <a:spcPts val="840"/>
              </a:spcBef>
              <a:defRPr/>
            </a:pPr>
            <a:endParaRPr lang="en-US" dirty="0" smtClean="0"/>
          </a:p>
          <a:p>
            <a:pPr marL="571489" lvl="2" indent="-457191" defTabSz="914381">
              <a:lnSpc>
                <a:spcPct val="95000"/>
              </a:lnSpc>
              <a:spcBef>
                <a:spcPts val="840"/>
              </a:spcBef>
              <a:defRPr/>
            </a:pPr>
            <a:r>
              <a:rPr lang="en-US" dirty="0" smtClean="0"/>
              <a:t>OPS/delivery</a:t>
            </a:r>
            <a:r>
              <a:rPr lang="en-US" baseline="0" dirty="0" smtClean="0"/>
              <a:t> track:</a:t>
            </a:r>
          </a:p>
          <a:p>
            <a:pPr marL="571489" lvl="2" indent="-457191" defTabSz="914381">
              <a:lnSpc>
                <a:spcPct val="95000"/>
              </a:lnSpc>
              <a:spcBef>
                <a:spcPts val="840"/>
              </a:spcBef>
              <a:defRPr/>
            </a:pPr>
            <a:r>
              <a:rPr lang="en-US" baseline="0" dirty="0" smtClean="0"/>
              <a:t>Assess where the partner starting point for delivering PSS based services is</a:t>
            </a:r>
          </a:p>
          <a:p>
            <a:pPr marL="571489" lvl="2" indent="-457191" defTabSz="914381">
              <a:lnSpc>
                <a:spcPct val="95000"/>
              </a:lnSpc>
              <a:spcBef>
                <a:spcPts val="840"/>
              </a:spcBef>
              <a:defRPr/>
            </a:pPr>
            <a:r>
              <a:rPr lang="en-US" baseline="0" dirty="0" smtClean="0"/>
              <a:t>Assess and plan the migration to collaborative delivery method</a:t>
            </a:r>
          </a:p>
          <a:p>
            <a:pPr marL="571489" lvl="2" indent="-457191" defTabSz="914381">
              <a:lnSpc>
                <a:spcPct val="95000"/>
              </a:lnSpc>
              <a:spcBef>
                <a:spcPts val="840"/>
              </a:spcBef>
              <a:defRPr/>
            </a:pPr>
            <a:r>
              <a:rPr lang="en-US" baseline="0" dirty="0" smtClean="0"/>
              <a:t>Analyze </a:t>
            </a:r>
            <a:r>
              <a:rPr lang="en-US" baseline="0" dirty="0" err="1" smtClean="0"/>
              <a:t>CSPP</a:t>
            </a:r>
            <a:r>
              <a:rPr lang="en-US" baseline="0" dirty="0" smtClean="0"/>
              <a:t> and rebate aspects – make sure partner maximizing rebates</a:t>
            </a:r>
          </a:p>
          <a:p>
            <a:pPr marL="571489" lvl="2" indent="-457191" defTabSz="914381">
              <a:lnSpc>
                <a:spcPct val="95000"/>
              </a:lnSpc>
              <a:spcBef>
                <a:spcPts val="840"/>
              </a:spcBef>
              <a:defRPr/>
            </a:pPr>
            <a:r>
              <a:rPr lang="en-US" baseline="0" dirty="0" smtClean="0"/>
              <a:t>Analyze </a:t>
            </a:r>
            <a:r>
              <a:rPr lang="en-US" baseline="0" dirty="0" err="1" smtClean="0"/>
              <a:t>NOC</a:t>
            </a:r>
            <a:r>
              <a:rPr lang="en-US" baseline="0" dirty="0" smtClean="0"/>
              <a:t> support capability</a:t>
            </a:r>
          </a:p>
          <a:p>
            <a:pPr marL="571489" lvl="2" indent="-457191" defTabSz="914381">
              <a:lnSpc>
                <a:spcPct val="95000"/>
              </a:lnSpc>
              <a:spcBef>
                <a:spcPts val="840"/>
              </a:spcBef>
              <a:defRPr/>
            </a:pPr>
            <a:r>
              <a:rPr lang="en-US" baseline="0" dirty="0" smtClean="0"/>
              <a:t>Analyze target customers for PSS</a:t>
            </a:r>
          </a:p>
          <a:p>
            <a:pPr marL="571489" lvl="2" indent="-457191" defTabSz="914381">
              <a:lnSpc>
                <a:spcPct val="95000"/>
              </a:lnSpc>
              <a:spcBef>
                <a:spcPts val="840"/>
              </a:spcBef>
              <a:defRPr/>
            </a:pPr>
            <a:r>
              <a:rPr lang="en-US" baseline="0" dirty="0" smtClean="0"/>
              <a:t>Develop a plan of migration</a:t>
            </a:r>
          </a:p>
          <a:p>
            <a:pPr marL="571489" lvl="2" indent="-457191" defTabSz="914381">
              <a:lnSpc>
                <a:spcPct val="95000"/>
              </a:lnSpc>
              <a:spcBef>
                <a:spcPts val="840"/>
              </a:spcBef>
              <a:defRPr/>
            </a:pPr>
            <a:endParaRPr lang="en-US" baseline="0" dirty="0" smtClean="0"/>
          </a:p>
          <a:p>
            <a:pPr marL="571489" lvl="2" indent="-457191" defTabSz="914381">
              <a:lnSpc>
                <a:spcPct val="95000"/>
              </a:lnSpc>
              <a:spcBef>
                <a:spcPts val="840"/>
              </a:spcBef>
              <a:defRPr/>
            </a:pPr>
            <a:r>
              <a:rPr lang="en-US" baseline="0" dirty="0" smtClean="0"/>
              <a:t>Smart track:</a:t>
            </a:r>
          </a:p>
          <a:p>
            <a:pPr marL="571489" lvl="2" indent="-457191" defTabSz="914381">
              <a:lnSpc>
                <a:spcPct val="95000"/>
              </a:lnSpc>
              <a:spcBef>
                <a:spcPts val="840"/>
              </a:spcBef>
              <a:defRPr/>
            </a:pPr>
            <a:r>
              <a:rPr lang="en-US" baseline="0" dirty="0" smtClean="0"/>
              <a:t>Learn and understand the smart components</a:t>
            </a:r>
          </a:p>
          <a:p>
            <a:pPr marL="571489" lvl="2" indent="-457191" defTabSz="914381">
              <a:lnSpc>
                <a:spcPct val="95000"/>
              </a:lnSpc>
              <a:spcBef>
                <a:spcPts val="840"/>
              </a:spcBef>
              <a:defRPr/>
            </a:pPr>
            <a:r>
              <a:rPr lang="en-US" baseline="0" dirty="0" smtClean="0"/>
              <a:t>Deploy pilot customers and understand what the data means to your business</a:t>
            </a:r>
          </a:p>
          <a:p>
            <a:pPr marL="571489" lvl="2" indent="-457191" defTabSz="914381">
              <a:lnSpc>
                <a:spcPct val="95000"/>
              </a:lnSpc>
              <a:spcBef>
                <a:spcPts val="840"/>
              </a:spcBef>
              <a:defRPr/>
            </a:pPr>
            <a:r>
              <a:rPr lang="en-US" baseline="0" dirty="0" smtClean="0"/>
              <a:t>Review business impact on internal processes and external offers</a:t>
            </a:r>
          </a:p>
          <a:p>
            <a:pPr marL="571489" lvl="2" indent="-457191" defTabSz="914381">
              <a:lnSpc>
                <a:spcPct val="95000"/>
              </a:lnSpc>
              <a:spcBef>
                <a:spcPts val="840"/>
              </a:spcBef>
              <a:defRPr/>
            </a:pPr>
            <a:endParaRPr lang="en-US" baseline="0" dirty="0" smtClean="0"/>
          </a:p>
          <a:p>
            <a:pPr marL="571489" lvl="2" indent="-457191" defTabSz="914381">
              <a:lnSpc>
                <a:spcPct val="95000"/>
              </a:lnSpc>
              <a:spcBef>
                <a:spcPts val="840"/>
              </a:spcBef>
              <a:defRPr/>
            </a:pPr>
            <a:r>
              <a:rPr lang="en-US" baseline="0" dirty="0" smtClean="0"/>
              <a:t>Build a business case/model for PSS</a:t>
            </a:r>
          </a:p>
          <a:p>
            <a:pPr marL="571489" lvl="2" indent="-457191" defTabSz="914381">
              <a:lnSpc>
                <a:spcPct val="95000"/>
              </a:lnSpc>
              <a:spcBef>
                <a:spcPts val="840"/>
              </a:spcBef>
              <a:defRPr/>
            </a:pPr>
            <a:endParaRPr lang="en-US" baseline="0" dirty="0" smtClean="0"/>
          </a:p>
          <a:p>
            <a:pPr marL="571489" lvl="2" indent="-457191" defTabSz="914381">
              <a:lnSpc>
                <a:spcPct val="95000"/>
              </a:lnSpc>
              <a:spcBef>
                <a:spcPts val="840"/>
              </a:spcBef>
              <a:defRPr/>
            </a:pPr>
            <a:r>
              <a:rPr lang="en-US" baseline="0" dirty="0" err="1" smtClean="0"/>
              <a:t>GTM</a:t>
            </a:r>
            <a:r>
              <a:rPr lang="en-US" baseline="0" dirty="0" smtClean="0"/>
              <a:t> track:</a:t>
            </a:r>
          </a:p>
          <a:p>
            <a:pPr marL="571489" lvl="2" indent="-457191" defTabSz="914381">
              <a:lnSpc>
                <a:spcPct val="95000"/>
              </a:lnSpc>
              <a:spcBef>
                <a:spcPts val="840"/>
              </a:spcBef>
              <a:defRPr/>
            </a:pPr>
            <a:r>
              <a:rPr lang="en-US" baseline="0" dirty="0" smtClean="0"/>
              <a:t>To start only after track 1-2 were completed</a:t>
            </a:r>
          </a:p>
          <a:p>
            <a:pPr marL="571489" lvl="2" indent="-457191" defTabSz="914381">
              <a:lnSpc>
                <a:spcPct val="95000"/>
              </a:lnSpc>
              <a:spcBef>
                <a:spcPts val="840"/>
              </a:spcBef>
              <a:defRPr/>
            </a:pPr>
            <a:r>
              <a:rPr lang="en-US" baseline="0" dirty="0" smtClean="0"/>
              <a:t>Once you understand the basics, plan and execute scaling</a:t>
            </a:r>
          </a:p>
          <a:p>
            <a:pPr marL="571489" lvl="2" indent="-457191" defTabSz="914381">
              <a:lnSpc>
                <a:spcPct val="95000"/>
              </a:lnSpc>
              <a:spcBef>
                <a:spcPts val="840"/>
              </a:spcBef>
              <a:defRPr/>
            </a:pPr>
            <a:r>
              <a:rPr lang="en-US" baseline="0" dirty="0" smtClean="0"/>
              <a:t>Develop an external offer, sales toolkit, compensation, legal etc.</a:t>
            </a:r>
          </a:p>
          <a:p>
            <a:pPr marL="571489" lvl="2" indent="-457191" defTabSz="914381">
              <a:lnSpc>
                <a:spcPct val="95000"/>
              </a:lnSpc>
              <a:spcBef>
                <a:spcPts val="840"/>
              </a:spcBef>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ECD93E4-819E-4BEC-9224-97B116F6E17E}" type="slidenum">
              <a:rPr lang="en-US" smtClean="0"/>
              <a:pPr/>
              <a:t>11</a:t>
            </a:fld>
            <a:endParaRPr lang="en-US" dirty="0"/>
          </a:p>
        </p:txBody>
      </p:sp>
    </p:spTree>
    <p:extLst>
      <p:ext uri="{BB962C8B-B14F-4D97-AF65-F5344CB8AC3E}">
        <p14:creationId xmlns:p14="http://schemas.microsoft.com/office/powerpoint/2010/main" val="187945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dirty="0" smtClean="0"/>
              <a:t>Is PSS aligned with my business?</a:t>
            </a:r>
            <a:br>
              <a:rPr lang="en-US" sz="1200" dirty="0" smtClean="0"/>
            </a:br>
            <a:endParaRPr lang="en-US" sz="1200" dirty="0" smtClean="0"/>
          </a:p>
          <a:p>
            <a:pPr marL="171450" indent="-171450">
              <a:buFont typeface="Arial"/>
              <a:buChar char="•"/>
            </a:pPr>
            <a:r>
              <a:rPr lang="en-US" sz="1200" dirty="0" smtClean="0"/>
              <a:t>How equipped am I to deliver PSS based services and where would my starting point be?</a:t>
            </a:r>
            <a:br>
              <a:rPr lang="en-US" sz="1200" dirty="0" smtClean="0"/>
            </a:br>
            <a:endParaRPr lang="en-US" sz="1200" dirty="0" smtClean="0"/>
          </a:p>
          <a:p>
            <a:pPr marL="171450" indent="-171450">
              <a:buFont typeface="Arial"/>
              <a:buChar char="•"/>
            </a:pPr>
            <a:r>
              <a:rPr lang="en-US" sz="1200" dirty="0" smtClean="0"/>
              <a:t>What is the recipe for successful adoption?</a:t>
            </a:r>
          </a:p>
          <a:p>
            <a:endParaRPr lang="en-US" dirty="0" smtClean="0"/>
          </a:p>
          <a:p>
            <a:r>
              <a:rPr lang="en-US" dirty="0" smtClean="0"/>
              <a:t>PSS adoption is broken into these main concepts:</a:t>
            </a:r>
          </a:p>
          <a:p>
            <a:pPr marL="171450" indent="-171450">
              <a:buFont typeface="Arial"/>
              <a:buChar char="•"/>
            </a:pPr>
            <a:r>
              <a:rPr lang="en-US" dirty="0" smtClean="0"/>
              <a:t>Is PSS aligned with my business?</a:t>
            </a:r>
          </a:p>
          <a:p>
            <a:pPr marL="171450" indent="-171450">
              <a:buFont typeface="Arial"/>
              <a:buChar char="•"/>
            </a:pPr>
            <a:r>
              <a:rPr lang="en-US" dirty="0" smtClean="0"/>
              <a:t>How equipped am I to deliver PSS based services and where would my starting point be?</a:t>
            </a:r>
          </a:p>
          <a:p>
            <a:pPr marL="171450" indent="-171450">
              <a:buFont typeface="Arial"/>
              <a:buChar char="•"/>
            </a:pPr>
            <a:r>
              <a:rPr lang="en-US" dirty="0" smtClean="0"/>
              <a:t>What is the recipe for successful</a:t>
            </a:r>
            <a:r>
              <a:rPr lang="en-US" baseline="0" dirty="0" smtClean="0"/>
              <a:t> </a:t>
            </a:r>
            <a:r>
              <a:rPr lang="en-US" dirty="0" smtClean="0"/>
              <a:t>adoption?</a:t>
            </a:r>
          </a:p>
          <a:p>
            <a:pPr marL="171450" indent="-171450">
              <a:buFont typeface="Arial"/>
              <a:buChar char="•"/>
            </a:pPr>
            <a:endParaRPr lang="en-US" dirty="0" smtClean="0"/>
          </a:p>
          <a:p>
            <a:pPr marL="0" indent="0">
              <a:buFont typeface="Arial"/>
              <a:buNone/>
            </a:pPr>
            <a:r>
              <a:rPr lang="en-US" dirty="0" smtClean="0"/>
              <a:t>The next few slides explore these concepts:</a:t>
            </a:r>
          </a:p>
          <a:p>
            <a:endParaRPr lang="en-US" dirty="0" smtClean="0"/>
          </a:p>
          <a:p>
            <a:endParaRPr lang="en-US" dirty="0" smtClean="0"/>
          </a:p>
          <a:p>
            <a:r>
              <a:rPr lang="en-US" dirty="0" smtClean="0"/>
              <a:t>Although PSS impacts</a:t>
            </a:r>
            <a:r>
              <a:rPr lang="en-US" baseline="0" dirty="0" smtClean="0"/>
              <a:t> processes and offers, it first needs to be aligned to the partner’s goals; </a:t>
            </a:r>
          </a:p>
          <a:p>
            <a:pPr marL="171450" indent="-171450">
              <a:buFont typeface="Arial"/>
              <a:buChar char="•"/>
            </a:pPr>
            <a:r>
              <a:rPr lang="en-US" baseline="0" dirty="0" smtClean="0"/>
              <a:t>Is PSS aligned to your business goals? </a:t>
            </a:r>
          </a:p>
          <a:p>
            <a:pPr marL="628650" lvl="1" indent="-171450">
              <a:buFont typeface="Arial"/>
              <a:buChar char="•"/>
            </a:pPr>
            <a:r>
              <a:rPr lang="en-US" baseline="0" dirty="0" smtClean="0"/>
              <a:t>E.g. if one of the goals is to increase MS revenues by 30%, can PSS support it?</a:t>
            </a:r>
          </a:p>
          <a:p>
            <a:pPr marL="628650" lvl="1" indent="-171450">
              <a:buFont typeface="Arial"/>
              <a:buChar char="•"/>
            </a:pPr>
            <a:r>
              <a:rPr lang="en-US" baseline="0" dirty="0" smtClean="0"/>
              <a:t>PSS support MS by allowing partners to be more profitable. Partners can use the smart components to create efficiencies that will drive cost down and improve support capabilities.</a:t>
            </a:r>
          </a:p>
          <a:p>
            <a:pPr marL="171450" indent="-171450">
              <a:buFont typeface="Arial"/>
              <a:buChar char="•"/>
            </a:pPr>
            <a:r>
              <a:rPr lang="en-US" dirty="0" smtClean="0"/>
              <a:t>Can</a:t>
            </a:r>
            <a:r>
              <a:rPr lang="en-US" baseline="0" dirty="0" smtClean="0"/>
              <a:t> PSS be part of any of the strategic initiatives supporting your strategic goals? </a:t>
            </a:r>
          </a:p>
          <a:p>
            <a:pPr marL="628650" lvl="1" indent="-171450">
              <a:buFont typeface="Arial"/>
              <a:buChar char="•"/>
            </a:pPr>
            <a:r>
              <a:rPr lang="en-US" baseline="0" dirty="0" smtClean="0"/>
              <a:t>E.g. to grow MS, you are creating a new MS SL, hiring sales people, deploy new </a:t>
            </a:r>
            <a:r>
              <a:rPr lang="en-US" baseline="0" dirty="0" err="1" smtClean="0"/>
              <a:t>NOC</a:t>
            </a:r>
            <a:r>
              <a:rPr lang="en-US" baseline="0" dirty="0" smtClean="0"/>
              <a:t> tools…</a:t>
            </a:r>
          </a:p>
          <a:p>
            <a:pPr marL="171450" indent="-171450">
              <a:buFont typeface="Arial"/>
              <a:buChar char="•"/>
            </a:pPr>
            <a:r>
              <a:rPr lang="en-US" baseline="0" dirty="0" smtClean="0"/>
              <a:t>Each initiative  relies on people, process technologies. How would PSS and smart impact those? </a:t>
            </a:r>
          </a:p>
          <a:p>
            <a:pPr marL="628650" lvl="1" indent="-171450">
              <a:buFont typeface="Arial"/>
              <a:buChar char="•"/>
            </a:pPr>
            <a:r>
              <a:rPr lang="en-US" baseline="0" dirty="0" err="1" smtClean="0"/>
              <a:t>E.g</a:t>
            </a:r>
            <a:r>
              <a:rPr lang="en-US" baseline="0" dirty="0" smtClean="0"/>
              <a:t> internal processes enhancement and external offer.</a:t>
            </a:r>
          </a:p>
          <a:p>
            <a:pPr marL="628650" lvl="1" indent="-171450">
              <a:buFont typeface="Arial"/>
              <a:buChar char="•"/>
            </a:pPr>
            <a:r>
              <a:rPr lang="en-US" baseline="0" dirty="0" smtClean="0"/>
              <a:t>PSS could enhance internal processes and market offers. It is up to the partner to decide how it will impact their business.</a:t>
            </a:r>
          </a:p>
          <a:p>
            <a:pPr marL="628650" lvl="1" indent="-171450">
              <a:buFont typeface="Arial"/>
              <a:buChar char="•"/>
            </a:pPr>
            <a:endParaRPr lang="en-US" baseline="0" dirty="0" smtClean="0"/>
          </a:p>
          <a:p>
            <a:r>
              <a:rPr lang="en-US" baseline="0" dirty="0" smtClean="0"/>
              <a:t>It is important to make sure PSS (both foundation and smart) make sense for your business starting with the top priorities.</a:t>
            </a:r>
          </a:p>
          <a:p>
            <a:pPr lvl="0"/>
            <a:endParaRPr lang="en-US" dirty="0" smtClean="0"/>
          </a:p>
          <a:p>
            <a:pPr lvl="0"/>
            <a:r>
              <a:rPr lang="en-US" dirty="0" smtClean="0"/>
              <a:t>Self-assessment of collaborative and smart components delivery capabilities and maturity. This will help you to assess your starting point and the journey</a:t>
            </a:r>
            <a:r>
              <a:rPr lang="en-US" baseline="0" dirty="0" smtClean="0"/>
              <a:t> you will take.</a:t>
            </a:r>
            <a:endParaRPr lang="en-US" dirty="0" smtClean="0"/>
          </a:p>
          <a:p>
            <a:pPr marL="171450" lvl="0" indent="-171450">
              <a:buFont typeface="Arial"/>
              <a:buChar char="•"/>
            </a:pPr>
            <a:r>
              <a:rPr lang="en-US" dirty="0" smtClean="0"/>
              <a:t>What is my </a:t>
            </a:r>
            <a:r>
              <a:rPr lang="en-US" dirty="0" err="1" smtClean="0"/>
              <a:t>PBM</a:t>
            </a:r>
            <a:r>
              <a:rPr lang="en-US" dirty="0" smtClean="0"/>
              <a:t>? (services, product sales, etc.) what works for PSS is strong service offering and in many cases mature MS practice</a:t>
            </a:r>
            <a:r>
              <a:rPr lang="en-US" baseline="0" dirty="0" smtClean="0"/>
              <a:t> </a:t>
            </a:r>
          </a:p>
          <a:p>
            <a:pPr marL="628650" lvl="1" indent="-171450">
              <a:buFont typeface="Arial"/>
              <a:buChar char="•"/>
            </a:pPr>
            <a:r>
              <a:rPr lang="en-US" baseline="0" dirty="0" smtClean="0"/>
              <a:t>PSS excel for partners with: strong inclination for services, the need and will to create partner branded services, partners with service delivery capabilities and knowledge.  </a:t>
            </a:r>
            <a:endParaRPr lang="en-US" dirty="0" smtClean="0"/>
          </a:p>
          <a:p>
            <a:pPr marL="171450" lvl="0" indent="-171450">
              <a:buFont typeface="Arial"/>
              <a:buChar char="•"/>
            </a:pPr>
            <a:r>
              <a:rPr lang="en-US" dirty="0" smtClean="0"/>
              <a:t>Am I already delivering collaborative services?</a:t>
            </a:r>
          </a:p>
          <a:p>
            <a:pPr marL="628650" lvl="1" indent="-171450">
              <a:buFont typeface="Arial"/>
              <a:buChar char="•"/>
            </a:pPr>
            <a:r>
              <a:rPr lang="en-US" dirty="0" smtClean="0"/>
              <a:t>Partners who already deliver collaborative services already have in place the people,</a:t>
            </a:r>
            <a:r>
              <a:rPr lang="en-US" baseline="0" dirty="0" smtClean="0"/>
              <a:t> processes and tools required to deliver these services. For these partners the journey will be shorter.</a:t>
            </a:r>
            <a:endParaRPr lang="en-US" dirty="0" smtClean="0"/>
          </a:p>
          <a:p>
            <a:pPr marL="171450" lvl="0" indent="-171450">
              <a:buFont typeface="Arial"/>
              <a:buChar char="•"/>
            </a:pPr>
            <a:r>
              <a:rPr lang="en-US" dirty="0" smtClean="0"/>
              <a:t>Are my MS customers calling me rather than Cisco for help?</a:t>
            </a:r>
          </a:p>
          <a:p>
            <a:pPr marL="628650" lvl="1" indent="-171450">
              <a:buFont typeface="Arial"/>
              <a:buChar char="•"/>
            </a:pPr>
            <a:r>
              <a:rPr lang="en-US" dirty="0" smtClean="0"/>
              <a:t>In many cases, MS customers (even if supported with a </a:t>
            </a:r>
            <a:r>
              <a:rPr lang="en-US" dirty="0" err="1" smtClean="0"/>
              <a:t>SNT</a:t>
            </a:r>
            <a:r>
              <a:rPr lang="en-US" dirty="0" smtClean="0"/>
              <a:t> contract) look at the partners to maintain</a:t>
            </a:r>
            <a:r>
              <a:rPr lang="en-US" baseline="0" dirty="0" smtClean="0"/>
              <a:t> their network and resolve issues. In many cases they call the partner service desk and not Cisco.</a:t>
            </a:r>
            <a:endParaRPr lang="en-US" dirty="0" smtClean="0"/>
          </a:p>
          <a:p>
            <a:pPr marL="171450" lvl="0" indent="-171450">
              <a:buFont typeface="Arial"/>
              <a:buChar char="•"/>
            </a:pPr>
            <a:r>
              <a:rPr lang="en-US" dirty="0" smtClean="0"/>
              <a:t>Do I have procedures and tools (</a:t>
            </a:r>
            <a:r>
              <a:rPr lang="en-US" dirty="0" err="1" smtClean="0"/>
              <a:t>TT</a:t>
            </a:r>
            <a:r>
              <a:rPr lang="en-US" dirty="0" smtClean="0"/>
              <a:t>, </a:t>
            </a:r>
            <a:r>
              <a:rPr lang="en-US" dirty="0" err="1" smtClean="0"/>
              <a:t>CMDB</a:t>
            </a:r>
            <a:r>
              <a:rPr lang="en-US" dirty="0" smtClean="0"/>
              <a:t>) to support my customers?</a:t>
            </a:r>
          </a:p>
          <a:p>
            <a:pPr marL="628650" lvl="1" indent="-171450">
              <a:buFont typeface="Arial"/>
              <a:buChar char="•"/>
            </a:pPr>
            <a:r>
              <a:rPr lang="en-US" dirty="0" smtClean="0"/>
              <a:t>That will determine the partner’s starting point in adopting</a:t>
            </a:r>
            <a:r>
              <a:rPr lang="en-US" baseline="0" dirty="0" smtClean="0"/>
              <a:t> PSS and smart.</a:t>
            </a:r>
            <a:endParaRPr lang="en-US" dirty="0" smtClean="0"/>
          </a:p>
          <a:p>
            <a:pPr lvl="0"/>
            <a:endParaRPr lang="en-US" dirty="0" smtClean="0"/>
          </a:p>
          <a:p>
            <a:pPr marL="628650" lvl="1" indent="-171450">
              <a:buFont typeface="Arial"/>
              <a:buChar char="•"/>
            </a:pPr>
            <a:endParaRPr lang="en-US" baseline="0" dirty="0" smtClean="0"/>
          </a:p>
          <a:p>
            <a:pPr marL="171450" indent="-171450">
              <a:buFont typeface="Arial"/>
              <a:buChar char="•"/>
            </a:pPr>
            <a:endParaRPr lang="en-US" baseline="0" dirty="0" smtClean="0"/>
          </a:p>
          <a:p>
            <a:pPr lvl="0"/>
            <a:endParaRPr lang="en-US" dirty="0" smtClean="0"/>
          </a:p>
          <a:p>
            <a:pPr marL="571489" lvl="2" indent="-457191" defTabSz="914381">
              <a:lnSpc>
                <a:spcPct val="95000"/>
              </a:lnSpc>
              <a:spcBef>
                <a:spcPts val="840"/>
              </a:spcBef>
              <a:defRPr/>
            </a:pPr>
            <a:r>
              <a:rPr lang="en-US" dirty="0" smtClean="0"/>
              <a:t>This is a proven methodology helping partners to adopt PSS and be successful.</a:t>
            </a:r>
          </a:p>
          <a:p>
            <a:pPr marL="571489" lvl="2" indent="-457191" defTabSz="914381">
              <a:lnSpc>
                <a:spcPct val="95000"/>
              </a:lnSpc>
              <a:spcBef>
                <a:spcPts val="840"/>
              </a:spcBef>
              <a:defRPr/>
            </a:pPr>
            <a:r>
              <a:rPr lang="en-US" dirty="0" smtClean="0"/>
              <a:t>It is based on the Crawl, Walk, Run, Sprint approach</a:t>
            </a:r>
          </a:p>
          <a:p>
            <a:pPr marL="571489" lvl="2" indent="-457191" defTabSz="914381">
              <a:lnSpc>
                <a:spcPct val="95000"/>
              </a:lnSpc>
              <a:spcBef>
                <a:spcPts val="840"/>
              </a:spcBef>
              <a:defRPr/>
            </a:pPr>
            <a:r>
              <a:rPr lang="en-US" dirty="0" smtClean="0"/>
              <a:t>How fast you go</a:t>
            </a:r>
            <a:r>
              <a:rPr lang="en-US" baseline="0" dirty="0" smtClean="0"/>
              <a:t> through this cycle is depending on your starting point (Maturity) and resource dedication.</a:t>
            </a:r>
          </a:p>
          <a:p>
            <a:pPr marL="571489" lvl="2" indent="-457191" defTabSz="914381">
              <a:lnSpc>
                <a:spcPct val="95000"/>
              </a:lnSpc>
              <a:spcBef>
                <a:spcPts val="840"/>
              </a:spcBef>
              <a:defRPr/>
            </a:pPr>
            <a:endParaRPr lang="en-US" baseline="0" dirty="0" smtClean="0"/>
          </a:p>
          <a:p>
            <a:pPr marL="571489" lvl="2" indent="-457191" defTabSz="914381">
              <a:lnSpc>
                <a:spcPct val="95000"/>
              </a:lnSpc>
              <a:spcBef>
                <a:spcPts val="840"/>
              </a:spcBef>
              <a:defRPr/>
            </a:pPr>
            <a:r>
              <a:rPr lang="en-US" baseline="0" dirty="0" smtClean="0"/>
              <a:t>Track 1-2 can take place in parallel</a:t>
            </a:r>
          </a:p>
          <a:p>
            <a:pPr marL="571489" lvl="2" indent="-457191" defTabSz="914381">
              <a:lnSpc>
                <a:spcPct val="95000"/>
              </a:lnSpc>
              <a:spcBef>
                <a:spcPts val="840"/>
              </a:spcBef>
              <a:defRPr/>
            </a:pPr>
            <a:r>
              <a:rPr lang="en-US" baseline="0" dirty="0" err="1" smtClean="0"/>
              <a:t>GTM</a:t>
            </a:r>
            <a:r>
              <a:rPr lang="en-US" baseline="0" dirty="0" smtClean="0"/>
              <a:t> only once partner experienced, understands, etc.</a:t>
            </a:r>
          </a:p>
          <a:p>
            <a:pPr marL="571489" lvl="2" indent="-457191" defTabSz="914381">
              <a:lnSpc>
                <a:spcPct val="95000"/>
              </a:lnSpc>
              <a:spcBef>
                <a:spcPts val="840"/>
              </a:spcBef>
              <a:defRPr/>
            </a:pPr>
            <a:endParaRPr lang="en-US" baseline="0" dirty="0" smtClean="0"/>
          </a:p>
          <a:p>
            <a:pPr marL="571489" lvl="2" indent="-457191" defTabSz="914381">
              <a:lnSpc>
                <a:spcPct val="95000"/>
              </a:lnSpc>
              <a:spcBef>
                <a:spcPts val="840"/>
              </a:spcBef>
              <a:defRPr/>
            </a:pPr>
            <a:r>
              <a:rPr lang="en-US" b="1" u="sng" baseline="0" dirty="0" smtClean="0">
                <a:solidFill>
                  <a:srgbClr val="FFFF00"/>
                </a:solidFill>
              </a:rPr>
              <a:t>Write who is involved in each track…</a:t>
            </a:r>
            <a:endParaRPr lang="en-US" b="1" u="sng" dirty="0" smtClean="0">
              <a:solidFill>
                <a:srgbClr val="FFFF00"/>
              </a:solidFill>
            </a:endParaRPr>
          </a:p>
          <a:p>
            <a:pPr marL="571489" lvl="2" indent="-457191" defTabSz="914381">
              <a:lnSpc>
                <a:spcPct val="95000"/>
              </a:lnSpc>
              <a:spcBef>
                <a:spcPts val="840"/>
              </a:spcBef>
              <a:defRPr/>
            </a:pPr>
            <a:endParaRPr lang="en-US" dirty="0" smtClean="0"/>
          </a:p>
          <a:p>
            <a:pPr marL="571489" lvl="2" indent="-457191" defTabSz="914381">
              <a:lnSpc>
                <a:spcPct val="95000"/>
              </a:lnSpc>
              <a:spcBef>
                <a:spcPts val="840"/>
              </a:spcBef>
              <a:defRPr/>
            </a:pPr>
            <a:r>
              <a:rPr lang="en-US" dirty="0" smtClean="0"/>
              <a:t>OPS/delivery</a:t>
            </a:r>
            <a:r>
              <a:rPr lang="en-US" baseline="0" dirty="0" smtClean="0"/>
              <a:t> track:</a:t>
            </a:r>
          </a:p>
          <a:p>
            <a:pPr marL="571489" lvl="2" indent="-457191" defTabSz="914381">
              <a:lnSpc>
                <a:spcPct val="95000"/>
              </a:lnSpc>
              <a:spcBef>
                <a:spcPts val="840"/>
              </a:spcBef>
              <a:defRPr/>
            </a:pPr>
            <a:r>
              <a:rPr lang="en-US" baseline="0" dirty="0" smtClean="0"/>
              <a:t>Assess where the partner starting point for delivering PSS based services is</a:t>
            </a:r>
          </a:p>
          <a:p>
            <a:pPr marL="571489" lvl="2" indent="-457191" defTabSz="914381">
              <a:lnSpc>
                <a:spcPct val="95000"/>
              </a:lnSpc>
              <a:spcBef>
                <a:spcPts val="840"/>
              </a:spcBef>
              <a:defRPr/>
            </a:pPr>
            <a:r>
              <a:rPr lang="en-US" baseline="0" dirty="0" smtClean="0"/>
              <a:t>Assess and plan the migration to collaborative delivery method</a:t>
            </a:r>
          </a:p>
          <a:p>
            <a:pPr marL="571489" lvl="2" indent="-457191" defTabSz="914381">
              <a:lnSpc>
                <a:spcPct val="95000"/>
              </a:lnSpc>
              <a:spcBef>
                <a:spcPts val="840"/>
              </a:spcBef>
              <a:defRPr/>
            </a:pPr>
            <a:r>
              <a:rPr lang="en-US" baseline="0" dirty="0" smtClean="0"/>
              <a:t>Analyze </a:t>
            </a:r>
            <a:r>
              <a:rPr lang="en-US" baseline="0" dirty="0" err="1" smtClean="0"/>
              <a:t>CSPP</a:t>
            </a:r>
            <a:r>
              <a:rPr lang="en-US" baseline="0" dirty="0" smtClean="0"/>
              <a:t> and rebate aspects – make sure partner maximizing rebates</a:t>
            </a:r>
          </a:p>
          <a:p>
            <a:pPr marL="571489" lvl="2" indent="-457191" defTabSz="914381">
              <a:lnSpc>
                <a:spcPct val="95000"/>
              </a:lnSpc>
              <a:spcBef>
                <a:spcPts val="840"/>
              </a:spcBef>
              <a:defRPr/>
            </a:pPr>
            <a:r>
              <a:rPr lang="en-US" baseline="0" dirty="0" smtClean="0"/>
              <a:t>Analyze </a:t>
            </a:r>
            <a:r>
              <a:rPr lang="en-US" baseline="0" dirty="0" err="1" smtClean="0"/>
              <a:t>NOC</a:t>
            </a:r>
            <a:r>
              <a:rPr lang="en-US" baseline="0" dirty="0" smtClean="0"/>
              <a:t> support capability</a:t>
            </a:r>
          </a:p>
          <a:p>
            <a:pPr marL="571489" lvl="2" indent="-457191" defTabSz="914381">
              <a:lnSpc>
                <a:spcPct val="95000"/>
              </a:lnSpc>
              <a:spcBef>
                <a:spcPts val="840"/>
              </a:spcBef>
              <a:defRPr/>
            </a:pPr>
            <a:r>
              <a:rPr lang="en-US" baseline="0" dirty="0" smtClean="0"/>
              <a:t>Analyze target customers for PSS</a:t>
            </a:r>
          </a:p>
          <a:p>
            <a:pPr marL="571489" lvl="2" indent="-457191" defTabSz="914381">
              <a:lnSpc>
                <a:spcPct val="95000"/>
              </a:lnSpc>
              <a:spcBef>
                <a:spcPts val="840"/>
              </a:spcBef>
              <a:defRPr/>
            </a:pPr>
            <a:r>
              <a:rPr lang="en-US" baseline="0" dirty="0" smtClean="0"/>
              <a:t>Develop a plan of migration</a:t>
            </a:r>
          </a:p>
          <a:p>
            <a:pPr marL="571489" lvl="2" indent="-457191" defTabSz="914381">
              <a:lnSpc>
                <a:spcPct val="95000"/>
              </a:lnSpc>
              <a:spcBef>
                <a:spcPts val="840"/>
              </a:spcBef>
              <a:defRPr/>
            </a:pPr>
            <a:endParaRPr lang="en-US" baseline="0" dirty="0" smtClean="0"/>
          </a:p>
          <a:p>
            <a:pPr marL="571489" lvl="2" indent="-457191" defTabSz="914381">
              <a:lnSpc>
                <a:spcPct val="95000"/>
              </a:lnSpc>
              <a:spcBef>
                <a:spcPts val="840"/>
              </a:spcBef>
              <a:defRPr/>
            </a:pPr>
            <a:r>
              <a:rPr lang="en-US" baseline="0" dirty="0" smtClean="0"/>
              <a:t>Smart track:</a:t>
            </a:r>
          </a:p>
          <a:p>
            <a:pPr marL="571489" lvl="2" indent="-457191" defTabSz="914381">
              <a:lnSpc>
                <a:spcPct val="95000"/>
              </a:lnSpc>
              <a:spcBef>
                <a:spcPts val="840"/>
              </a:spcBef>
              <a:defRPr/>
            </a:pPr>
            <a:r>
              <a:rPr lang="en-US" baseline="0" dirty="0" smtClean="0"/>
              <a:t>Learn and understand the smart components</a:t>
            </a:r>
          </a:p>
          <a:p>
            <a:pPr marL="571489" lvl="2" indent="-457191" defTabSz="914381">
              <a:lnSpc>
                <a:spcPct val="95000"/>
              </a:lnSpc>
              <a:spcBef>
                <a:spcPts val="840"/>
              </a:spcBef>
              <a:defRPr/>
            </a:pPr>
            <a:r>
              <a:rPr lang="en-US" baseline="0" dirty="0" smtClean="0"/>
              <a:t>Deploy pilot customers and understand what the data means to your business</a:t>
            </a:r>
          </a:p>
          <a:p>
            <a:pPr marL="571489" lvl="2" indent="-457191" defTabSz="914381">
              <a:lnSpc>
                <a:spcPct val="95000"/>
              </a:lnSpc>
              <a:spcBef>
                <a:spcPts val="840"/>
              </a:spcBef>
              <a:defRPr/>
            </a:pPr>
            <a:r>
              <a:rPr lang="en-US" baseline="0" dirty="0" smtClean="0"/>
              <a:t>Review business impact on internal processes and external offers</a:t>
            </a:r>
          </a:p>
          <a:p>
            <a:pPr marL="571489" lvl="2" indent="-457191" defTabSz="914381">
              <a:lnSpc>
                <a:spcPct val="95000"/>
              </a:lnSpc>
              <a:spcBef>
                <a:spcPts val="840"/>
              </a:spcBef>
              <a:defRPr/>
            </a:pPr>
            <a:endParaRPr lang="en-US" baseline="0" dirty="0" smtClean="0"/>
          </a:p>
          <a:p>
            <a:pPr marL="571489" lvl="2" indent="-457191" defTabSz="914381">
              <a:lnSpc>
                <a:spcPct val="95000"/>
              </a:lnSpc>
              <a:spcBef>
                <a:spcPts val="840"/>
              </a:spcBef>
              <a:defRPr/>
            </a:pPr>
            <a:r>
              <a:rPr lang="en-US" baseline="0" dirty="0" smtClean="0"/>
              <a:t>Build a business case/model for PSS</a:t>
            </a:r>
          </a:p>
          <a:p>
            <a:pPr marL="571489" lvl="2" indent="-457191" defTabSz="914381">
              <a:lnSpc>
                <a:spcPct val="95000"/>
              </a:lnSpc>
              <a:spcBef>
                <a:spcPts val="840"/>
              </a:spcBef>
              <a:defRPr/>
            </a:pPr>
            <a:endParaRPr lang="en-US" baseline="0" dirty="0" smtClean="0"/>
          </a:p>
          <a:p>
            <a:pPr marL="571489" lvl="2" indent="-457191" defTabSz="914381">
              <a:lnSpc>
                <a:spcPct val="95000"/>
              </a:lnSpc>
              <a:spcBef>
                <a:spcPts val="840"/>
              </a:spcBef>
              <a:defRPr/>
            </a:pPr>
            <a:r>
              <a:rPr lang="en-US" baseline="0" dirty="0" err="1" smtClean="0"/>
              <a:t>GTM</a:t>
            </a:r>
            <a:r>
              <a:rPr lang="en-US" baseline="0" dirty="0" smtClean="0"/>
              <a:t> track:</a:t>
            </a:r>
          </a:p>
          <a:p>
            <a:pPr marL="571489" lvl="2" indent="-457191" defTabSz="914381">
              <a:lnSpc>
                <a:spcPct val="95000"/>
              </a:lnSpc>
              <a:spcBef>
                <a:spcPts val="840"/>
              </a:spcBef>
              <a:defRPr/>
            </a:pPr>
            <a:r>
              <a:rPr lang="en-US" baseline="0" dirty="0" smtClean="0"/>
              <a:t>To start only after track 1-2 were completed</a:t>
            </a:r>
          </a:p>
          <a:p>
            <a:pPr marL="571489" lvl="2" indent="-457191" defTabSz="914381">
              <a:lnSpc>
                <a:spcPct val="95000"/>
              </a:lnSpc>
              <a:spcBef>
                <a:spcPts val="840"/>
              </a:spcBef>
              <a:defRPr/>
            </a:pPr>
            <a:r>
              <a:rPr lang="en-US" baseline="0" dirty="0" smtClean="0"/>
              <a:t>Once you understand the basics, plan and execute scaling</a:t>
            </a:r>
          </a:p>
          <a:p>
            <a:pPr marL="571489" lvl="2" indent="-457191" defTabSz="914381">
              <a:lnSpc>
                <a:spcPct val="95000"/>
              </a:lnSpc>
              <a:spcBef>
                <a:spcPts val="840"/>
              </a:spcBef>
              <a:defRPr/>
            </a:pPr>
            <a:r>
              <a:rPr lang="en-US" baseline="0" dirty="0" smtClean="0"/>
              <a:t>Develop an external offer, sales toolkit, compensation, legal etc.</a:t>
            </a:r>
          </a:p>
          <a:p>
            <a:pPr marL="571489" lvl="2" indent="-457191" defTabSz="914381">
              <a:lnSpc>
                <a:spcPct val="95000"/>
              </a:lnSpc>
              <a:spcBef>
                <a:spcPts val="840"/>
              </a:spcBef>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ECD93E4-819E-4BEC-9224-97B116F6E17E}" type="slidenum">
              <a:rPr lang="en-US" smtClean="0"/>
              <a:pPr/>
              <a:t>12</a:t>
            </a:fld>
            <a:endParaRPr lang="en-US" dirty="0"/>
          </a:p>
        </p:txBody>
      </p:sp>
    </p:spTree>
    <p:extLst>
      <p:ext uri="{BB962C8B-B14F-4D97-AF65-F5344CB8AC3E}">
        <p14:creationId xmlns:p14="http://schemas.microsoft.com/office/powerpoint/2010/main" val="187945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solid gradient">
    <p:spTree>
      <p:nvGrpSpPr>
        <p:cNvPr id="1" name=""/>
        <p:cNvGrpSpPr/>
        <p:nvPr/>
      </p:nvGrpSpPr>
      <p:grpSpPr>
        <a:xfrm>
          <a:off x="0" y="0"/>
          <a:ext cx="0" cy="0"/>
          <a:chOff x="0" y="0"/>
          <a:chExt cx="0" cy="0"/>
        </a:xfrm>
      </p:grpSpPr>
      <p:sp>
        <p:nvSpPr>
          <p:cNvPr id="6" name="Rectangle 5"/>
          <p:cNvSpPr/>
          <p:nvPr userDrawn="1"/>
        </p:nvSpPr>
        <p:spPr>
          <a:xfrm>
            <a:off x="-16929" y="1"/>
            <a:ext cx="12205754" cy="6858000"/>
          </a:xfrm>
          <a:prstGeom prst="rect">
            <a:avLst/>
          </a:prstGeom>
          <a:blipFill dpi="0" rotWithShape="1">
            <a:blip r:embed="rId2" cstate="print"/>
            <a:srcRect/>
            <a:stretch>
              <a:fillRect/>
            </a:stretch>
          </a:blip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7" name="Rectangle 36"/>
          <p:cNvSpPr/>
          <p:nvPr userDrawn="1"/>
        </p:nvSpPr>
        <p:spPr>
          <a:xfrm>
            <a:off x="-16929" y="0"/>
            <a:ext cx="12205754" cy="6858000"/>
          </a:xfrm>
          <a:prstGeom prst="rect">
            <a:avLst/>
          </a:prstGeom>
          <a:blipFill dpi="0" rotWithShape="1">
            <a:blip r:embed="rId3" cstate="print">
              <a:alphaModFix amt="83000"/>
            </a:blip>
            <a:srcRect/>
            <a:stretch>
              <a:fillRect/>
            </a:stretch>
          </a:blip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35" name="Picture 2" descr="C:\Documents and Settings\contractor\Desktop\Blue_Green_Gradient.png" hidden="1"/>
          <p:cNvPicPr>
            <a:picLocks noChangeAspect="1" noChangeArrowheads="1"/>
          </p:cNvPicPr>
          <p:nvPr userDrawn="1"/>
        </p:nvPicPr>
        <p:blipFill>
          <a:blip r:embed="rId4" cstate="print"/>
          <a:srcRect/>
          <a:stretch>
            <a:fillRect/>
          </a:stretch>
        </p:blipFill>
        <p:spPr bwMode="auto">
          <a:xfrm>
            <a:off x="-16929" y="0"/>
            <a:ext cx="12205754" cy="6858000"/>
          </a:xfrm>
          <a:prstGeom prst="rect">
            <a:avLst/>
          </a:prstGeom>
          <a:noFill/>
        </p:spPr>
      </p:pic>
      <p:sp>
        <p:nvSpPr>
          <p:cNvPr id="29" name="Rounded Rectangle 28"/>
          <p:cNvSpPr/>
          <p:nvPr/>
        </p:nvSpPr>
        <p:spPr>
          <a:xfrm>
            <a:off x="2430699" y="-3570592"/>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0" name="Rounded Rectangle 29"/>
          <p:cNvSpPr/>
          <p:nvPr/>
        </p:nvSpPr>
        <p:spPr>
          <a:xfrm>
            <a:off x="0" y="-637720"/>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1" name="Rounded Rectangle 30"/>
          <p:cNvSpPr/>
          <p:nvPr/>
        </p:nvSpPr>
        <p:spPr>
          <a:xfrm rot="10800000">
            <a:off x="1351371" y="424860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j-lt"/>
              <a:ea typeface="+mn-ea"/>
              <a:cs typeface="+mn-cs"/>
            </a:endParaRPr>
          </a:p>
        </p:txBody>
      </p:sp>
      <p:sp>
        <p:nvSpPr>
          <p:cNvPr id="32" name="Rounded Rectangle 31"/>
          <p:cNvSpPr/>
          <p:nvPr userDrawn="1"/>
        </p:nvSpPr>
        <p:spPr>
          <a:xfrm>
            <a:off x="8778359" y="-2913279"/>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3" name="Rounded Rectangle 32"/>
          <p:cNvSpPr/>
          <p:nvPr userDrawn="1"/>
        </p:nvSpPr>
        <p:spPr>
          <a:xfrm>
            <a:off x="10804455" y="5699195"/>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4" name="Rounded Rectangle 33"/>
          <p:cNvSpPr/>
          <p:nvPr/>
        </p:nvSpPr>
        <p:spPr>
          <a:xfrm rot="10800000">
            <a:off x="4047043" y="1516172"/>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6" name="Rectangle 4"/>
          <p:cNvSpPr>
            <a:spLocks noChangeArrowheads="1"/>
          </p:cNvSpPr>
          <p:nvPr userDrawn="1"/>
        </p:nvSpPr>
        <p:spPr bwMode="ltGray">
          <a:xfrm>
            <a:off x="335088" y="6586263"/>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and/or its affiliates. All rights reserved.</a:t>
            </a:r>
            <a:endParaRPr lang="en-US" sz="600" dirty="0">
              <a:solidFill>
                <a:srgbClr val="FFFFFF"/>
              </a:solidFill>
              <a:latin typeface="+mj-lt"/>
            </a:endParaRPr>
          </a:p>
        </p:txBody>
      </p:sp>
      <p:sp>
        <p:nvSpPr>
          <p:cNvPr id="2" name="Title 1"/>
          <p:cNvSpPr>
            <a:spLocks noGrp="1"/>
          </p:cNvSpPr>
          <p:nvPr>
            <p:ph type="ctrTitle" hasCustomPrompt="1"/>
          </p:nvPr>
        </p:nvSpPr>
        <p:spPr>
          <a:xfrm>
            <a:off x="314472" y="1596571"/>
            <a:ext cx="5799299" cy="1641522"/>
          </a:xfrm>
        </p:spPr>
        <p:txBody>
          <a:bodyPr/>
          <a:lstStyle>
            <a:lvl1pPr>
              <a:lnSpc>
                <a:spcPct val="90000"/>
              </a:lnSpc>
              <a:defRPr sz="3600" b="0" spc="-200" baseline="0">
                <a:solidFill>
                  <a:schemeClr val="bg1"/>
                </a:solidFill>
                <a:latin typeface="+mj-lt"/>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34443" y="3339531"/>
            <a:ext cx="4463699" cy="384175"/>
          </a:xfr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t>
            </a:r>
            <a:br>
              <a:rPr lang="en-US" dirty="0" smtClean="0"/>
            </a:br>
            <a:r>
              <a:rPr lang="en-US" dirty="0" smtClean="0"/>
              <a:t>and Title Go Here</a:t>
            </a:r>
            <a:endParaRPr lang="en-US" dirty="0"/>
          </a:p>
        </p:txBody>
      </p:sp>
      <p:grpSp>
        <p:nvGrpSpPr>
          <p:cNvPr id="5" name="Group 5"/>
          <p:cNvGrpSpPr>
            <a:grpSpLocks noChangeAspect="1"/>
          </p:cNvGrpSpPr>
          <p:nvPr userDrawn="1"/>
        </p:nvGrpSpPr>
        <p:grpSpPr bwMode="auto">
          <a:xfrm>
            <a:off x="454250" y="272209"/>
            <a:ext cx="1105999" cy="583473"/>
            <a:chOff x="3159" y="1802"/>
            <a:chExt cx="1361" cy="718"/>
          </a:xfrm>
          <a:solidFill>
            <a:schemeClr val="bg2"/>
          </a:solidFill>
        </p:grpSpPr>
        <p:sp>
          <p:nvSpPr>
            <p:cNvPr id="7" name="Rectangle 6"/>
            <p:cNvSpPr>
              <a:spLocks noChangeArrowheads="1"/>
            </p:cNvSpPr>
            <p:nvPr userDrawn="1"/>
          </p:nvSpPr>
          <p:spPr bwMode="auto">
            <a:xfrm>
              <a:off x="3544" y="2279"/>
              <a:ext cx="59" cy="2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p:cNvSpPr>
            <p:nvPr userDrawn="1"/>
          </p:nvSpPr>
          <p:spPr bwMode="auto">
            <a:xfrm>
              <a:off x="3903" y="2275"/>
              <a:ext cx="182" cy="245"/>
            </a:xfrm>
            <a:custGeom>
              <a:avLst/>
              <a:gdLst>
                <a:gd name="T0" fmla="*/ 77 w 77"/>
                <a:gd name="T1" fmla="*/ 30 h 104"/>
                <a:gd name="T2" fmla="*/ 56 w 77"/>
                <a:gd name="T3" fmla="*/ 25 h 104"/>
                <a:gd name="T4" fmla="*/ 28 w 77"/>
                <a:gd name="T5" fmla="*/ 52 h 104"/>
                <a:gd name="T6" fmla="*/ 56 w 77"/>
                <a:gd name="T7" fmla="*/ 78 h 104"/>
                <a:gd name="T8" fmla="*/ 77 w 77"/>
                <a:gd name="T9" fmla="*/ 73 h 104"/>
                <a:gd name="T10" fmla="*/ 77 w 77"/>
                <a:gd name="T11" fmla="*/ 100 h 104"/>
                <a:gd name="T12" fmla="*/ 54 w 77"/>
                <a:gd name="T13" fmla="*/ 104 h 104"/>
                <a:gd name="T14" fmla="*/ 0 w 77"/>
                <a:gd name="T15" fmla="*/ 52 h 104"/>
                <a:gd name="T16" fmla="*/ 54 w 77"/>
                <a:gd name="T17" fmla="*/ 0 h 104"/>
                <a:gd name="T18" fmla="*/ 77 w 77"/>
                <a:gd name="T19" fmla="*/ 4 h 104"/>
                <a:gd name="T20" fmla="*/ 77 w 77"/>
                <a:gd name="T21" fmla="*/ 3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04">
                  <a:moveTo>
                    <a:pt x="77" y="30"/>
                  </a:moveTo>
                  <a:cubicBezTo>
                    <a:pt x="76" y="30"/>
                    <a:pt x="68" y="25"/>
                    <a:pt x="56" y="25"/>
                  </a:cubicBezTo>
                  <a:cubicBezTo>
                    <a:pt x="39" y="25"/>
                    <a:pt x="28" y="36"/>
                    <a:pt x="28" y="52"/>
                  </a:cubicBezTo>
                  <a:cubicBezTo>
                    <a:pt x="28" y="67"/>
                    <a:pt x="39" y="78"/>
                    <a:pt x="56" y="78"/>
                  </a:cubicBezTo>
                  <a:cubicBezTo>
                    <a:pt x="67" y="78"/>
                    <a:pt x="76" y="74"/>
                    <a:pt x="77" y="73"/>
                  </a:cubicBezTo>
                  <a:cubicBezTo>
                    <a:pt x="77" y="100"/>
                    <a:pt x="77" y="100"/>
                    <a:pt x="77" y="100"/>
                  </a:cubicBezTo>
                  <a:cubicBezTo>
                    <a:pt x="74" y="101"/>
                    <a:pt x="65" y="104"/>
                    <a:pt x="54" y="104"/>
                  </a:cubicBezTo>
                  <a:cubicBezTo>
                    <a:pt x="25" y="104"/>
                    <a:pt x="0" y="84"/>
                    <a:pt x="0" y="52"/>
                  </a:cubicBezTo>
                  <a:cubicBezTo>
                    <a:pt x="0" y="22"/>
                    <a:pt x="23" y="0"/>
                    <a:pt x="54" y="0"/>
                  </a:cubicBezTo>
                  <a:cubicBezTo>
                    <a:pt x="66" y="0"/>
                    <a:pt x="74" y="3"/>
                    <a:pt x="77" y="4"/>
                  </a:cubicBezTo>
                  <a:lnTo>
                    <a:pt x="77"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p:cNvSpPr>
            <p:nvPr userDrawn="1"/>
          </p:nvSpPr>
          <p:spPr bwMode="auto">
            <a:xfrm>
              <a:off x="3282" y="2275"/>
              <a:ext cx="179" cy="245"/>
            </a:xfrm>
            <a:custGeom>
              <a:avLst/>
              <a:gdLst>
                <a:gd name="T0" fmla="*/ 76 w 76"/>
                <a:gd name="T1" fmla="*/ 30 h 104"/>
                <a:gd name="T2" fmla="*/ 55 w 76"/>
                <a:gd name="T3" fmla="*/ 25 h 104"/>
                <a:gd name="T4" fmla="*/ 27 w 76"/>
                <a:gd name="T5" fmla="*/ 52 h 104"/>
                <a:gd name="T6" fmla="*/ 55 w 76"/>
                <a:gd name="T7" fmla="*/ 78 h 104"/>
                <a:gd name="T8" fmla="*/ 76 w 76"/>
                <a:gd name="T9" fmla="*/ 73 h 104"/>
                <a:gd name="T10" fmla="*/ 76 w 76"/>
                <a:gd name="T11" fmla="*/ 100 h 104"/>
                <a:gd name="T12" fmla="*/ 53 w 76"/>
                <a:gd name="T13" fmla="*/ 104 h 104"/>
                <a:gd name="T14" fmla="*/ 0 w 76"/>
                <a:gd name="T15" fmla="*/ 52 h 104"/>
                <a:gd name="T16" fmla="*/ 53 w 76"/>
                <a:gd name="T17" fmla="*/ 0 h 104"/>
                <a:gd name="T18" fmla="*/ 76 w 76"/>
                <a:gd name="T19" fmla="*/ 4 h 104"/>
                <a:gd name="T20" fmla="*/ 76 w 76"/>
                <a:gd name="T21" fmla="*/ 3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104">
                  <a:moveTo>
                    <a:pt x="76" y="30"/>
                  </a:moveTo>
                  <a:cubicBezTo>
                    <a:pt x="75" y="30"/>
                    <a:pt x="67" y="25"/>
                    <a:pt x="55" y="25"/>
                  </a:cubicBezTo>
                  <a:cubicBezTo>
                    <a:pt x="39" y="25"/>
                    <a:pt x="27" y="36"/>
                    <a:pt x="27" y="52"/>
                  </a:cubicBezTo>
                  <a:cubicBezTo>
                    <a:pt x="27" y="67"/>
                    <a:pt x="38" y="78"/>
                    <a:pt x="55" y="78"/>
                  </a:cubicBezTo>
                  <a:cubicBezTo>
                    <a:pt x="67" y="78"/>
                    <a:pt x="75" y="74"/>
                    <a:pt x="76" y="73"/>
                  </a:cubicBezTo>
                  <a:cubicBezTo>
                    <a:pt x="76" y="100"/>
                    <a:pt x="76" y="100"/>
                    <a:pt x="76" y="100"/>
                  </a:cubicBezTo>
                  <a:cubicBezTo>
                    <a:pt x="73" y="101"/>
                    <a:pt x="64" y="104"/>
                    <a:pt x="53" y="104"/>
                  </a:cubicBezTo>
                  <a:cubicBezTo>
                    <a:pt x="25" y="104"/>
                    <a:pt x="0" y="84"/>
                    <a:pt x="0" y="52"/>
                  </a:cubicBezTo>
                  <a:cubicBezTo>
                    <a:pt x="0" y="22"/>
                    <a:pt x="22" y="0"/>
                    <a:pt x="53" y="0"/>
                  </a:cubicBezTo>
                  <a:cubicBezTo>
                    <a:pt x="65" y="0"/>
                    <a:pt x="74" y="3"/>
                    <a:pt x="76" y="4"/>
                  </a:cubicBezTo>
                  <a:lnTo>
                    <a:pt x="7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9"/>
            <p:cNvSpPr>
              <a:spLocks noEditPoints="1"/>
            </p:cNvSpPr>
            <p:nvPr userDrawn="1"/>
          </p:nvSpPr>
          <p:spPr bwMode="auto">
            <a:xfrm>
              <a:off x="4147" y="2275"/>
              <a:ext cx="250" cy="245"/>
            </a:xfrm>
            <a:custGeom>
              <a:avLst/>
              <a:gdLst>
                <a:gd name="T0" fmla="*/ 106 w 106"/>
                <a:gd name="T1" fmla="*/ 52 h 104"/>
                <a:gd name="T2" fmla="*/ 53 w 106"/>
                <a:gd name="T3" fmla="*/ 104 h 104"/>
                <a:gd name="T4" fmla="*/ 0 w 106"/>
                <a:gd name="T5" fmla="*/ 52 h 104"/>
                <a:gd name="T6" fmla="*/ 53 w 106"/>
                <a:gd name="T7" fmla="*/ 0 h 104"/>
                <a:gd name="T8" fmla="*/ 106 w 106"/>
                <a:gd name="T9" fmla="*/ 52 h 104"/>
                <a:gd name="T10" fmla="*/ 53 w 106"/>
                <a:gd name="T11" fmla="*/ 25 h 104"/>
                <a:gd name="T12" fmla="*/ 27 w 106"/>
                <a:gd name="T13" fmla="*/ 52 h 104"/>
                <a:gd name="T14" fmla="*/ 53 w 106"/>
                <a:gd name="T15" fmla="*/ 78 h 104"/>
                <a:gd name="T16" fmla="*/ 79 w 106"/>
                <a:gd name="T17" fmla="*/ 52 h 104"/>
                <a:gd name="T18" fmla="*/ 53 w 106"/>
                <a:gd name="T19" fmla="*/ 2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4">
                  <a:moveTo>
                    <a:pt x="106" y="52"/>
                  </a:moveTo>
                  <a:cubicBezTo>
                    <a:pt x="106" y="80"/>
                    <a:pt x="84" y="104"/>
                    <a:pt x="53" y="104"/>
                  </a:cubicBezTo>
                  <a:cubicBezTo>
                    <a:pt x="22" y="104"/>
                    <a:pt x="0" y="80"/>
                    <a:pt x="0" y="52"/>
                  </a:cubicBezTo>
                  <a:cubicBezTo>
                    <a:pt x="0" y="23"/>
                    <a:pt x="22" y="0"/>
                    <a:pt x="53" y="0"/>
                  </a:cubicBezTo>
                  <a:cubicBezTo>
                    <a:pt x="84" y="0"/>
                    <a:pt x="106" y="23"/>
                    <a:pt x="106" y="52"/>
                  </a:cubicBezTo>
                  <a:close/>
                  <a:moveTo>
                    <a:pt x="53" y="25"/>
                  </a:moveTo>
                  <a:cubicBezTo>
                    <a:pt x="38" y="25"/>
                    <a:pt x="27" y="37"/>
                    <a:pt x="27" y="52"/>
                  </a:cubicBezTo>
                  <a:cubicBezTo>
                    <a:pt x="27" y="66"/>
                    <a:pt x="38" y="78"/>
                    <a:pt x="53" y="78"/>
                  </a:cubicBezTo>
                  <a:cubicBezTo>
                    <a:pt x="68" y="78"/>
                    <a:pt x="79" y="66"/>
                    <a:pt x="79" y="52"/>
                  </a:cubicBezTo>
                  <a:cubicBezTo>
                    <a:pt x="79" y="37"/>
                    <a:pt x="68" y="25"/>
                    <a:pt x="5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0"/>
            <p:cNvSpPr>
              <a:spLocks/>
            </p:cNvSpPr>
            <p:nvPr userDrawn="1"/>
          </p:nvSpPr>
          <p:spPr bwMode="auto">
            <a:xfrm>
              <a:off x="3684" y="2275"/>
              <a:ext cx="163" cy="245"/>
            </a:xfrm>
            <a:custGeom>
              <a:avLst/>
              <a:gdLst>
                <a:gd name="T0" fmla="*/ 62 w 69"/>
                <a:gd name="T1" fmla="*/ 24 h 104"/>
                <a:gd name="T2" fmla="*/ 42 w 69"/>
                <a:gd name="T3" fmla="*/ 21 h 104"/>
                <a:gd name="T4" fmla="*/ 27 w 69"/>
                <a:gd name="T5" fmla="*/ 30 h 104"/>
                <a:gd name="T6" fmla="*/ 38 w 69"/>
                <a:gd name="T7" fmla="*/ 39 h 104"/>
                <a:gd name="T8" fmla="*/ 45 w 69"/>
                <a:gd name="T9" fmla="*/ 41 h 104"/>
                <a:gd name="T10" fmla="*/ 69 w 69"/>
                <a:gd name="T11" fmla="*/ 70 h 104"/>
                <a:gd name="T12" fmla="*/ 28 w 69"/>
                <a:gd name="T13" fmla="*/ 104 h 104"/>
                <a:gd name="T14" fmla="*/ 0 w 69"/>
                <a:gd name="T15" fmla="*/ 101 h 104"/>
                <a:gd name="T16" fmla="*/ 0 w 69"/>
                <a:gd name="T17" fmla="*/ 78 h 104"/>
                <a:gd name="T18" fmla="*/ 24 w 69"/>
                <a:gd name="T19" fmla="*/ 82 h 104"/>
                <a:gd name="T20" fmla="*/ 42 w 69"/>
                <a:gd name="T21" fmla="*/ 72 h 104"/>
                <a:gd name="T22" fmla="*/ 31 w 69"/>
                <a:gd name="T23" fmla="*/ 62 h 104"/>
                <a:gd name="T24" fmla="*/ 26 w 69"/>
                <a:gd name="T25" fmla="*/ 60 h 104"/>
                <a:gd name="T26" fmla="*/ 0 w 69"/>
                <a:gd name="T27" fmla="*/ 31 h 104"/>
                <a:gd name="T28" fmla="*/ 37 w 69"/>
                <a:gd name="T29" fmla="*/ 0 h 104"/>
                <a:gd name="T30" fmla="*/ 62 w 69"/>
                <a:gd name="T31" fmla="*/ 3 h 104"/>
                <a:gd name="T32" fmla="*/ 62 w 69"/>
                <a:gd name="T33"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104">
                  <a:moveTo>
                    <a:pt x="62" y="24"/>
                  </a:moveTo>
                  <a:cubicBezTo>
                    <a:pt x="62" y="24"/>
                    <a:pt x="51" y="21"/>
                    <a:pt x="42" y="21"/>
                  </a:cubicBezTo>
                  <a:cubicBezTo>
                    <a:pt x="32" y="21"/>
                    <a:pt x="27" y="25"/>
                    <a:pt x="27" y="30"/>
                  </a:cubicBezTo>
                  <a:cubicBezTo>
                    <a:pt x="27" y="36"/>
                    <a:pt x="34" y="38"/>
                    <a:pt x="38" y="39"/>
                  </a:cubicBezTo>
                  <a:cubicBezTo>
                    <a:pt x="45" y="41"/>
                    <a:pt x="45" y="41"/>
                    <a:pt x="45" y="41"/>
                  </a:cubicBezTo>
                  <a:cubicBezTo>
                    <a:pt x="62" y="47"/>
                    <a:pt x="69" y="58"/>
                    <a:pt x="69" y="70"/>
                  </a:cubicBezTo>
                  <a:cubicBezTo>
                    <a:pt x="69" y="95"/>
                    <a:pt x="47" y="104"/>
                    <a:pt x="28" y="104"/>
                  </a:cubicBezTo>
                  <a:cubicBezTo>
                    <a:pt x="14" y="104"/>
                    <a:pt x="2" y="101"/>
                    <a:pt x="0" y="101"/>
                  </a:cubicBezTo>
                  <a:cubicBezTo>
                    <a:pt x="0" y="78"/>
                    <a:pt x="0" y="78"/>
                    <a:pt x="0" y="78"/>
                  </a:cubicBezTo>
                  <a:cubicBezTo>
                    <a:pt x="3" y="78"/>
                    <a:pt x="13" y="82"/>
                    <a:pt x="24" y="82"/>
                  </a:cubicBezTo>
                  <a:cubicBezTo>
                    <a:pt x="37" y="82"/>
                    <a:pt x="42" y="78"/>
                    <a:pt x="42" y="72"/>
                  </a:cubicBezTo>
                  <a:cubicBezTo>
                    <a:pt x="42" y="67"/>
                    <a:pt x="37" y="64"/>
                    <a:pt x="31" y="62"/>
                  </a:cubicBezTo>
                  <a:cubicBezTo>
                    <a:pt x="30" y="62"/>
                    <a:pt x="27" y="61"/>
                    <a:pt x="26" y="60"/>
                  </a:cubicBezTo>
                  <a:cubicBezTo>
                    <a:pt x="12" y="56"/>
                    <a:pt x="0" y="48"/>
                    <a:pt x="0" y="31"/>
                  </a:cubicBezTo>
                  <a:cubicBezTo>
                    <a:pt x="0" y="12"/>
                    <a:pt x="14" y="0"/>
                    <a:pt x="37" y="0"/>
                  </a:cubicBezTo>
                  <a:cubicBezTo>
                    <a:pt x="50" y="0"/>
                    <a:pt x="61" y="3"/>
                    <a:pt x="62" y="3"/>
                  </a:cubicBezTo>
                  <a:lnTo>
                    <a:pt x="6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1"/>
            <p:cNvSpPr>
              <a:spLocks/>
            </p:cNvSpPr>
            <p:nvPr userDrawn="1"/>
          </p:nvSpPr>
          <p:spPr bwMode="auto">
            <a:xfrm>
              <a:off x="3159" y="1996"/>
              <a:ext cx="59" cy="120"/>
            </a:xfrm>
            <a:custGeom>
              <a:avLst/>
              <a:gdLst>
                <a:gd name="T0" fmla="*/ 25 w 25"/>
                <a:gd name="T1" fmla="*/ 12 h 51"/>
                <a:gd name="T2" fmla="*/ 13 w 25"/>
                <a:gd name="T3" fmla="*/ 0 h 51"/>
                <a:gd name="T4" fmla="*/ 0 w 25"/>
                <a:gd name="T5" fmla="*/ 12 h 51"/>
                <a:gd name="T6" fmla="*/ 0 w 25"/>
                <a:gd name="T7" fmla="*/ 38 h 51"/>
                <a:gd name="T8" fmla="*/ 13 w 25"/>
                <a:gd name="T9" fmla="*/ 51 h 51"/>
                <a:gd name="T10" fmla="*/ 25 w 25"/>
                <a:gd name="T11" fmla="*/ 38 h 51"/>
                <a:gd name="T12" fmla="*/ 25 w 25"/>
                <a:gd name="T13" fmla="*/ 12 h 51"/>
              </a:gdLst>
              <a:ahLst/>
              <a:cxnLst>
                <a:cxn ang="0">
                  <a:pos x="T0" y="T1"/>
                </a:cxn>
                <a:cxn ang="0">
                  <a:pos x="T2" y="T3"/>
                </a:cxn>
                <a:cxn ang="0">
                  <a:pos x="T4" y="T5"/>
                </a:cxn>
                <a:cxn ang="0">
                  <a:pos x="T6" y="T7"/>
                </a:cxn>
                <a:cxn ang="0">
                  <a:pos x="T8" y="T9"/>
                </a:cxn>
                <a:cxn ang="0">
                  <a:pos x="T10" y="T11"/>
                </a:cxn>
                <a:cxn ang="0">
                  <a:pos x="T12" y="T13"/>
                </a:cxn>
              </a:cxnLst>
              <a:rect l="0" t="0" r="r" b="b"/>
              <a:pathLst>
                <a:path w="25" h="51">
                  <a:moveTo>
                    <a:pt x="25" y="12"/>
                  </a:moveTo>
                  <a:cubicBezTo>
                    <a:pt x="25" y="5"/>
                    <a:pt x="19" y="0"/>
                    <a:pt x="13" y="0"/>
                  </a:cubicBezTo>
                  <a:cubicBezTo>
                    <a:pt x="6" y="0"/>
                    <a:pt x="0" y="5"/>
                    <a:pt x="0" y="12"/>
                  </a:cubicBezTo>
                  <a:cubicBezTo>
                    <a:pt x="0" y="38"/>
                    <a:pt x="0" y="38"/>
                    <a:pt x="0" y="38"/>
                  </a:cubicBezTo>
                  <a:cubicBezTo>
                    <a:pt x="0" y="45"/>
                    <a:pt x="6" y="51"/>
                    <a:pt x="13" y="51"/>
                  </a:cubicBezTo>
                  <a:cubicBezTo>
                    <a:pt x="19" y="51"/>
                    <a:pt x="25" y="45"/>
                    <a:pt x="25" y="38"/>
                  </a:cubicBezTo>
                  <a:lnTo>
                    <a:pt x="2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userDrawn="1"/>
          </p:nvSpPr>
          <p:spPr bwMode="auto">
            <a:xfrm>
              <a:off x="3322" y="1913"/>
              <a:ext cx="59" cy="203"/>
            </a:xfrm>
            <a:custGeom>
              <a:avLst/>
              <a:gdLst>
                <a:gd name="T0" fmla="*/ 25 w 25"/>
                <a:gd name="T1" fmla="*/ 13 h 86"/>
                <a:gd name="T2" fmla="*/ 12 w 25"/>
                <a:gd name="T3" fmla="*/ 0 h 86"/>
                <a:gd name="T4" fmla="*/ 0 w 25"/>
                <a:gd name="T5" fmla="*/ 13 h 86"/>
                <a:gd name="T6" fmla="*/ 0 w 25"/>
                <a:gd name="T7" fmla="*/ 73 h 86"/>
                <a:gd name="T8" fmla="*/ 12 w 25"/>
                <a:gd name="T9" fmla="*/ 86 h 86"/>
                <a:gd name="T10" fmla="*/ 25 w 25"/>
                <a:gd name="T11" fmla="*/ 73 h 86"/>
                <a:gd name="T12" fmla="*/ 25 w 25"/>
                <a:gd name="T13" fmla="*/ 13 h 86"/>
              </a:gdLst>
              <a:ahLst/>
              <a:cxnLst>
                <a:cxn ang="0">
                  <a:pos x="T0" y="T1"/>
                </a:cxn>
                <a:cxn ang="0">
                  <a:pos x="T2" y="T3"/>
                </a:cxn>
                <a:cxn ang="0">
                  <a:pos x="T4" y="T5"/>
                </a:cxn>
                <a:cxn ang="0">
                  <a:pos x="T6" y="T7"/>
                </a:cxn>
                <a:cxn ang="0">
                  <a:pos x="T8" y="T9"/>
                </a:cxn>
                <a:cxn ang="0">
                  <a:pos x="T10" y="T11"/>
                </a:cxn>
                <a:cxn ang="0">
                  <a:pos x="T12" y="T13"/>
                </a:cxn>
              </a:cxnLst>
              <a:rect l="0" t="0" r="r" b="b"/>
              <a:pathLst>
                <a:path w="25" h="86">
                  <a:moveTo>
                    <a:pt x="25" y="13"/>
                  </a:moveTo>
                  <a:cubicBezTo>
                    <a:pt x="25" y="6"/>
                    <a:pt x="19" y="0"/>
                    <a:pt x="12" y="0"/>
                  </a:cubicBezTo>
                  <a:cubicBezTo>
                    <a:pt x="6" y="0"/>
                    <a:pt x="0" y="6"/>
                    <a:pt x="0" y="13"/>
                  </a:cubicBezTo>
                  <a:cubicBezTo>
                    <a:pt x="0" y="73"/>
                    <a:pt x="0" y="73"/>
                    <a:pt x="0" y="73"/>
                  </a:cubicBezTo>
                  <a:cubicBezTo>
                    <a:pt x="0" y="80"/>
                    <a:pt x="6" y="86"/>
                    <a:pt x="12" y="86"/>
                  </a:cubicBezTo>
                  <a:cubicBezTo>
                    <a:pt x="19" y="86"/>
                    <a:pt x="25" y="80"/>
                    <a:pt x="25" y="73"/>
                  </a:cubicBezTo>
                  <a:lnTo>
                    <a:pt x="25"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3"/>
            <p:cNvSpPr>
              <a:spLocks/>
            </p:cNvSpPr>
            <p:nvPr userDrawn="1"/>
          </p:nvSpPr>
          <p:spPr bwMode="auto">
            <a:xfrm>
              <a:off x="3485" y="1802"/>
              <a:ext cx="59" cy="373"/>
            </a:xfrm>
            <a:custGeom>
              <a:avLst/>
              <a:gdLst>
                <a:gd name="T0" fmla="*/ 25 w 25"/>
                <a:gd name="T1" fmla="*/ 12 h 158"/>
                <a:gd name="T2" fmla="*/ 12 w 25"/>
                <a:gd name="T3" fmla="*/ 0 h 158"/>
                <a:gd name="T4" fmla="*/ 0 w 25"/>
                <a:gd name="T5" fmla="*/ 12 h 158"/>
                <a:gd name="T6" fmla="*/ 0 w 25"/>
                <a:gd name="T7" fmla="*/ 145 h 158"/>
                <a:gd name="T8" fmla="*/ 12 w 25"/>
                <a:gd name="T9" fmla="*/ 158 h 158"/>
                <a:gd name="T10" fmla="*/ 25 w 25"/>
                <a:gd name="T11" fmla="*/ 145 h 158"/>
                <a:gd name="T12" fmla="*/ 25 w 25"/>
                <a:gd name="T13" fmla="*/ 12 h 158"/>
              </a:gdLst>
              <a:ahLst/>
              <a:cxnLst>
                <a:cxn ang="0">
                  <a:pos x="T0" y="T1"/>
                </a:cxn>
                <a:cxn ang="0">
                  <a:pos x="T2" y="T3"/>
                </a:cxn>
                <a:cxn ang="0">
                  <a:pos x="T4" y="T5"/>
                </a:cxn>
                <a:cxn ang="0">
                  <a:pos x="T6" y="T7"/>
                </a:cxn>
                <a:cxn ang="0">
                  <a:pos x="T8" y="T9"/>
                </a:cxn>
                <a:cxn ang="0">
                  <a:pos x="T10" y="T11"/>
                </a:cxn>
                <a:cxn ang="0">
                  <a:pos x="T12" y="T13"/>
                </a:cxn>
              </a:cxnLst>
              <a:rect l="0" t="0" r="r" b="b"/>
              <a:pathLst>
                <a:path w="25" h="158">
                  <a:moveTo>
                    <a:pt x="25" y="12"/>
                  </a:moveTo>
                  <a:cubicBezTo>
                    <a:pt x="25" y="6"/>
                    <a:pt x="19" y="0"/>
                    <a:pt x="12" y="0"/>
                  </a:cubicBezTo>
                  <a:cubicBezTo>
                    <a:pt x="5" y="0"/>
                    <a:pt x="0" y="6"/>
                    <a:pt x="0" y="12"/>
                  </a:cubicBezTo>
                  <a:cubicBezTo>
                    <a:pt x="0" y="145"/>
                    <a:pt x="0" y="145"/>
                    <a:pt x="0" y="145"/>
                  </a:cubicBezTo>
                  <a:cubicBezTo>
                    <a:pt x="0" y="152"/>
                    <a:pt x="5" y="158"/>
                    <a:pt x="12" y="158"/>
                  </a:cubicBezTo>
                  <a:cubicBezTo>
                    <a:pt x="19" y="158"/>
                    <a:pt x="25" y="152"/>
                    <a:pt x="25" y="145"/>
                  </a:cubicBezTo>
                  <a:lnTo>
                    <a:pt x="2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p:cNvSpPr>
            <p:nvPr userDrawn="1"/>
          </p:nvSpPr>
          <p:spPr bwMode="auto">
            <a:xfrm>
              <a:off x="3648" y="1913"/>
              <a:ext cx="59" cy="203"/>
            </a:xfrm>
            <a:custGeom>
              <a:avLst/>
              <a:gdLst>
                <a:gd name="T0" fmla="*/ 25 w 25"/>
                <a:gd name="T1" fmla="*/ 13 h 86"/>
                <a:gd name="T2" fmla="*/ 12 w 25"/>
                <a:gd name="T3" fmla="*/ 0 h 86"/>
                <a:gd name="T4" fmla="*/ 0 w 25"/>
                <a:gd name="T5" fmla="*/ 13 h 86"/>
                <a:gd name="T6" fmla="*/ 0 w 25"/>
                <a:gd name="T7" fmla="*/ 73 h 86"/>
                <a:gd name="T8" fmla="*/ 12 w 25"/>
                <a:gd name="T9" fmla="*/ 86 h 86"/>
                <a:gd name="T10" fmla="*/ 25 w 25"/>
                <a:gd name="T11" fmla="*/ 73 h 86"/>
                <a:gd name="T12" fmla="*/ 25 w 25"/>
                <a:gd name="T13" fmla="*/ 13 h 86"/>
              </a:gdLst>
              <a:ahLst/>
              <a:cxnLst>
                <a:cxn ang="0">
                  <a:pos x="T0" y="T1"/>
                </a:cxn>
                <a:cxn ang="0">
                  <a:pos x="T2" y="T3"/>
                </a:cxn>
                <a:cxn ang="0">
                  <a:pos x="T4" y="T5"/>
                </a:cxn>
                <a:cxn ang="0">
                  <a:pos x="T6" y="T7"/>
                </a:cxn>
                <a:cxn ang="0">
                  <a:pos x="T8" y="T9"/>
                </a:cxn>
                <a:cxn ang="0">
                  <a:pos x="T10" y="T11"/>
                </a:cxn>
                <a:cxn ang="0">
                  <a:pos x="T12" y="T13"/>
                </a:cxn>
              </a:cxnLst>
              <a:rect l="0" t="0" r="r" b="b"/>
              <a:pathLst>
                <a:path w="25" h="86">
                  <a:moveTo>
                    <a:pt x="25" y="13"/>
                  </a:moveTo>
                  <a:cubicBezTo>
                    <a:pt x="25" y="6"/>
                    <a:pt x="19" y="0"/>
                    <a:pt x="12" y="0"/>
                  </a:cubicBezTo>
                  <a:cubicBezTo>
                    <a:pt x="5" y="0"/>
                    <a:pt x="0" y="6"/>
                    <a:pt x="0" y="13"/>
                  </a:cubicBezTo>
                  <a:cubicBezTo>
                    <a:pt x="0" y="73"/>
                    <a:pt x="0" y="73"/>
                    <a:pt x="0" y="73"/>
                  </a:cubicBezTo>
                  <a:cubicBezTo>
                    <a:pt x="0" y="80"/>
                    <a:pt x="5" y="86"/>
                    <a:pt x="12" y="86"/>
                  </a:cubicBezTo>
                  <a:cubicBezTo>
                    <a:pt x="19" y="86"/>
                    <a:pt x="25" y="80"/>
                    <a:pt x="25" y="73"/>
                  </a:cubicBezTo>
                  <a:lnTo>
                    <a:pt x="25"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5"/>
            <p:cNvSpPr>
              <a:spLocks/>
            </p:cNvSpPr>
            <p:nvPr userDrawn="1"/>
          </p:nvSpPr>
          <p:spPr bwMode="auto">
            <a:xfrm>
              <a:off x="3811" y="1996"/>
              <a:ext cx="59" cy="120"/>
            </a:xfrm>
            <a:custGeom>
              <a:avLst/>
              <a:gdLst>
                <a:gd name="T0" fmla="*/ 25 w 25"/>
                <a:gd name="T1" fmla="*/ 12 h 51"/>
                <a:gd name="T2" fmla="*/ 12 w 25"/>
                <a:gd name="T3" fmla="*/ 0 h 51"/>
                <a:gd name="T4" fmla="*/ 0 w 25"/>
                <a:gd name="T5" fmla="*/ 12 h 51"/>
                <a:gd name="T6" fmla="*/ 0 w 25"/>
                <a:gd name="T7" fmla="*/ 38 h 51"/>
                <a:gd name="T8" fmla="*/ 12 w 25"/>
                <a:gd name="T9" fmla="*/ 51 h 51"/>
                <a:gd name="T10" fmla="*/ 25 w 25"/>
                <a:gd name="T11" fmla="*/ 38 h 51"/>
                <a:gd name="T12" fmla="*/ 25 w 25"/>
                <a:gd name="T13" fmla="*/ 12 h 51"/>
              </a:gdLst>
              <a:ahLst/>
              <a:cxnLst>
                <a:cxn ang="0">
                  <a:pos x="T0" y="T1"/>
                </a:cxn>
                <a:cxn ang="0">
                  <a:pos x="T2" y="T3"/>
                </a:cxn>
                <a:cxn ang="0">
                  <a:pos x="T4" y="T5"/>
                </a:cxn>
                <a:cxn ang="0">
                  <a:pos x="T6" y="T7"/>
                </a:cxn>
                <a:cxn ang="0">
                  <a:pos x="T8" y="T9"/>
                </a:cxn>
                <a:cxn ang="0">
                  <a:pos x="T10" y="T11"/>
                </a:cxn>
                <a:cxn ang="0">
                  <a:pos x="T12" y="T13"/>
                </a:cxn>
              </a:cxnLst>
              <a:rect l="0" t="0" r="r" b="b"/>
              <a:pathLst>
                <a:path w="25" h="51">
                  <a:moveTo>
                    <a:pt x="25" y="12"/>
                  </a:moveTo>
                  <a:cubicBezTo>
                    <a:pt x="25" y="5"/>
                    <a:pt x="19" y="0"/>
                    <a:pt x="12" y="0"/>
                  </a:cubicBezTo>
                  <a:cubicBezTo>
                    <a:pt x="5" y="0"/>
                    <a:pt x="0" y="5"/>
                    <a:pt x="0" y="12"/>
                  </a:cubicBezTo>
                  <a:cubicBezTo>
                    <a:pt x="0" y="38"/>
                    <a:pt x="0" y="38"/>
                    <a:pt x="0" y="38"/>
                  </a:cubicBezTo>
                  <a:cubicBezTo>
                    <a:pt x="0" y="45"/>
                    <a:pt x="5" y="51"/>
                    <a:pt x="12" y="51"/>
                  </a:cubicBezTo>
                  <a:cubicBezTo>
                    <a:pt x="19" y="51"/>
                    <a:pt x="25" y="45"/>
                    <a:pt x="25" y="38"/>
                  </a:cubicBezTo>
                  <a:lnTo>
                    <a:pt x="2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6"/>
            <p:cNvSpPr>
              <a:spLocks/>
            </p:cNvSpPr>
            <p:nvPr userDrawn="1"/>
          </p:nvSpPr>
          <p:spPr bwMode="auto">
            <a:xfrm>
              <a:off x="3972" y="1913"/>
              <a:ext cx="59" cy="203"/>
            </a:xfrm>
            <a:custGeom>
              <a:avLst/>
              <a:gdLst>
                <a:gd name="T0" fmla="*/ 25 w 25"/>
                <a:gd name="T1" fmla="*/ 13 h 86"/>
                <a:gd name="T2" fmla="*/ 13 w 25"/>
                <a:gd name="T3" fmla="*/ 0 h 86"/>
                <a:gd name="T4" fmla="*/ 0 w 25"/>
                <a:gd name="T5" fmla="*/ 13 h 86"/>
                <a:gd name="T6" fmla="*/ 0 w 25"/>
                <a:gd name="T7" fmla="*/ 73 h 86"/>
                <a:gd name="T8" fmla="*/ 13 w 25"/>
                <a:gd name="T9" fmla="*/ 86 h 86"/>
                <a:gd name="T10" fmla="*/ 25 w 25"/>
                <a:gd name="T11" fmla="*/ 73 h 86"/>
                <a:gd name="T12" fmla="*/ 25 w 25"/>
                <a:gd name="T13" fmla="*/ 13 h 86"/>
              </a:gdLst>
              <a:ahLst/>
              <a:cxnLst>
                <a:cxn ang="0">
                  <a:pos x="T0" y="T1"/>
                </a:cxn>
                <a:cxn ang="0">
                  <a:pos x="T2" y="T3"/>
                </a:cxn>
                <a:cxn ang="0">
                  <a:pos x="T4" y="T5"/>
                </a:cxn>
                <a:cxn ang="0">
                  <a:pos x="T6" y="T7"/>
                </a:cxn>
                <a:cxn ang="0">
                  <a:pos x="T8" y="T9"/>
                </a:cxn>
                <a:cxn ang="0">
                  <a:pos x="T10" y="T11"/>
                </a:cxn>
                <a:cxn ang="0">
                  <a:pos x="T12" y="T13"/>
                </a:cxn>
              </a:cxnLst>
              <a:rect l="0" t="0" r="r" b="b"/>
              <a:pathLst>
                <a:path w="25" h="86">
                  <a:moveTo>
                    <a:pt x="25" y="13"/>
                  </a:moveTo>
                  <a:cubicBezTo>
                    <a:pt x="25" y="6"/>
                    <a:pt x="20" y="0"/>
                    <a:pt x="13" y="0"/>
                  </a:cubicBezTo>
                  <a:cubicBezTo>
                    <a:pt x="6" y="0"/>
                    <a:pt x="0" y="6"/>
                    <a:pt x="0" y="13"/>
                  </a:cubicBezTo>
                  <a:cubicBezTo>
                    <a:pt x="0" y="73"/>
                    <a:pt x="0" y="73"/>
                    <a:pt x="0" y="73"/>
                  </a:cubicBezTo>
                  <a:cubicBezTo>
                    <a:pt x="0" y="80"/>
                    <a:pt x="6" y="86"/>
                    <a:pt x="13" y="86"/>
                  </a:cubicBezTo>
                  <a:cubicBezTo>
                    <a:pt x="20" y="86"/>
                    <a:pt x="25" y="80"/>
                    <a:pt x="25" y="73"/>
                  </a:cubicBezTo>
                  <a:lnTo>
                    <a:pt x="25"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7"/>
            <p:cNvSpPr>
              <a:spLocks/>
            </p:cNvSpPr>
            <p:nvPr userDrawn="1"/>
          </p:nvSpPr>
          <p:spPr bwMode="auto">
            <a:xfrm>
              <a:off x="4135" y="1802"/>
              <a:ext cx="59" cy="373"/>
            </a:xfrm>
            <a:custGeom>
              <a:avLst/>
              <a:gdLst>
                <a:gd name="T0" fmla="*/ 25 w 25"/>
                <a:gd name="T1" fmla="*/ 12 h 158"/>
                <a:gd name="T2" fmla="*/ 13 w 25"/>
                <a:gd name="T3" fmla="*/ 0 h 158"/>
                <a:gd name="T4" fmla="*/ 0 w 25"/>
                <a:gd name="T5" fmla="*/ 12 h 158"/>
                <a:gd name="T6" fmla="*/ 0 w 25"/>
                <a:gd name="T7" fmla="*/ 145 h 158"/>
                <a:gd name="T8" fmla="*/ 13 w 25"/>
                <a:gd name="T9" fmla="*/ 158 h 158"/>
                <a:gd name="T10" fmla="*/ 25 w 25"/>
                <a:gd name="T11" fmla="*/ 145 h 158"/>
                <a:gd name="T12" fmla="*/ 25 w 25"/>
                <a:gd name="T13" fmla="*/ 12 h 158"/>
              </a:gdLst>
              <a:ahLst/>
              <a:cxnLst>
                <a:cxn ang="0">
                  <a:pos x="T0" y="T1"/>
                </a:cxn>
                <a:cxn ang="0">
                  <a:pos x="T2" y="T3"/>
                </a:cxn>
                <a:cxn ang="0">
                  <a:pos x="T4" y="T5"/>
                </a:cxn>
                <a:cxn ang="0">
                  <a:pos x="T6" y="T7"/>
                </a:cxn>
                <a:cxn ang="0">
                  <a:pos x="T8" y="T9"/>
                </a:cxn>
                <a:cxn ang="0">
                  <a:pos x="T10" y="T11"/>
                </a:cxn>
                <a:cxn ang="0">
                  <a:pos x="T12" y="T13"/>
                </a:cxn>
              </a:cxnLst>
              <a:rect l="0" t="0" r="r" b="b"/>
              <a:pathLst>
                <a:path w="25" h="158">
                  <a:moveTo>
                    <a:pt x="25" y="12"/>
                  </a:moveTo>
                  <a:cubicBezTo>
                    <a:pt x="25" y="6"/>
                    <a:pt x="20" y="0"/>
                    <a:pt x="13" y="0"/>
                  </a:cubicBezTo>
                  <a:cubicBezTo>
                    <a:pt x="6" y="0"/>
                    <a:pt x="0" y="6"/>
                    <a:pt x="0" y="12"/>
                  </a:cubicBezTo>
                  <a:cubicBezTo>
                    <a:pt x="0" y="145"/>
                    <a:pt x="0" y="145"/>
                    <a:pt x="0" y="145"/>
                  </a:cubicBezTo>
                  <a:cubicBezTo>
                    <a:pt x="0" y="152"/>
                    <a:pt x="6" y="158"/>
                    <a:pt x="13" y="158"/>
                  </a:cubicBezTo>
                  <a:cubicBezTo>
                    <a:pt x="20" y="158"/>
                    <a:pt x="25" y="152"/>
                    <a:pt x="25" y="145"/>
                  </a:cubicBezTo>
                  <a:lnTo>
                    <a:pt x="2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p:cNvSpPr>
            <p:nvPr userDrawn="1"/>
          </p:nvSpPr>
          <p:spPr bwMode="auto">
            <a:xfrm>
              <a:off x="4298" y="1913"/>
              <a:ext cx="59" cy="203"/>
            </a:xfrm>
            <a:custGeom>
              <a:avLst/>
              <a:gdLst>
                <a:gd name="T0" fmla="*/ 25 w 25"/>
                <a:gd name="T1" fmla="*/ 13 h 86"/>
                <a:gd name="T2" fmla="*/ 13 w 25"/>
                <a:gd name="T3" fmla="*/ 0 h 86"/>
                <a:gd name="T4" fmla="*/ 0 w 25"/>
                <a:gd name="T5" fmla="*/ 13 h 86"/>
                <a:gd name="T6" fmla="*/ 0 w 25"/>
                <a:gd name="T7" fmla="*/ 73 h 86"/>
                <a:gd name="T8" fmla="*/ 13 w 25"/>
                <a:gd name="T9" fmla="*/ 86 h 86"/>
                <a:gd name="T10" fmla="*/ 25 w 25"/>
                <a:gd name="T11" fmla="*/ 73 h 86"/>
                <a:gd name="T12" fmla="*/ 25 w 25"/>
                <a:gd name="T13" fmla="*/ 13 h 86"/>
              </a:gdLst>
              <a:ahLst/>
              <a:cxnLst>
                <a:cxn ang="0">
                  <a:pos x="T0" y="T1"/>
                </a:cxn>
                <a:cxn ang="0">
                  <a:pos x="T2" y="T3"/>
                </a:cxn>
                <a:cxn ang="0">
                  <a:pos x="T4" y="T5"/>
                </a:cxn>
                <a:cxn ang="0">
                  <a:pos x="T6" y="T7"/>
                </a:cxn>
                <a:cxn ang="0">
                  <a:pos x="T8" y="T9"/>
                </a:cxn>
                <a:cxn ang="0">
                  <a:pos x="T10" y="T11"/>
                </a:cxn>
                <a:cxn ang="0">
                  <a:pos x="T12" y="T13"/>
                </a:cxn>
              </a:cxnLst>
              <a:rect l="0" t="0" r="r" b="b"/>
              <a:pathLst>
                <a:path w="25" h="86">
                  <a:moveTo>
                    <a:pt x="25" y="13"/>
                  </a:moveTo>
                  <a:cubicBezTo>
                    <a:pt x="25" y="6"/>
                    <a:pt x="20" y="0"/>
                    <a:pt x="13" y="0"/>
                  </a:cubicBezTo>
                  <a:cubicBezTo>
                    <a:pt x="6" y="0"/>
                    <a:pt x="0" y="6"/>
                    <a:pt x="0" y="13"/>
                  </a:cubicBezTo>
                  <a:cubicBezTo>
                    <a:pt x="0" y="73"/>
                    <a:pt x="0" y="73"/>
                    <a:pt x="0" y="73"/>
                  </a:cubicBezTo>
                  <a:cubicBezTo>
                    <a:pt x="0" y="80"/>
                    <a:pt x="6" y="86"/>
                    <a:pt x="13" y="86"/>
                  </a:cubicBezTo>
                  <a:cubicBezTo>
                    <a:pt x="20" y="86"/>
                    <a:pt x="25" y="80"/>
                    <a:pt x="25" y="73"/>
                  </a:cubicBezTo>
                  <a:lnTo>
                    <a:pt x="25"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9"/>
            <p:cNvSpPr>
              <a:spLocks/>
            </p:cNvSpPr>
            <p:nvPr userDrawn="1"/>
          </p:nvSpPr>
          <p:spPr bwMode="auto">
            <a:xfrm>
              <a:off x="4461" y="1996"/>
              <a:ext cx="59" cy="120"/>
            </a:xfrm>
            <a:custGeom>
              <a:avLst/>
              <a:gdLst>
                <a:gd name="T0" fmla="*/ 25 w 25"/>
                <a:gd name="T1" fmla="*/ 12 h 51"/>
                <a:gd name="T2" fmla="*/ 13 w 25"/>
                <a:gd name="T3" fmla="*/ 0 h 51"/>
                <a:gd name="T4" fmla="*/ 0 w 25"/>
                <a:gd name="T5" fmla="*/ 12 h 51"/>
                <a:gd name="T6" fmla="*/ 0 w 25"/>
                <a:gd name="T7" fmla="*/ 38 h 51"/>
                <a:gd name="T8" fmla="*/ 13 w 25"/>
                <a:gd name="T9" fmla="*/ 51 h 51"/>
                <a:gd name="T10" fmla="*/ 25 w 25"/>
                <a:gd name="T11" fmla="*/ 38 h 51"/>
                <a:gd name="T12" fmla="*/ 25 w 25"/>
                <a:gd name="T13" fmla="*/ 12 h 51"/>
              </a:gdLst>
              <a:ahLst/>
              <a:cxnLst>
                <a:cxn ang="0">
                  <a:pos x="T0" y="T1"/>
                </a:cxn>
                <a:cxn ang="0">
                  <a:pos x="T2" y="T3"/>
                </a:cxn>
                <a:cxn ang="0">
                  <a:pos x="T4" y="T5"/>
                </a:cxn>
                <a:cxn ang="0">
                  <a:pos x="T6" y="T7"/>
                </a:cxn>
                <a:cxn ang="0">
                  <a:pos x="T8" y="T9"/>
                </a:cxn>
                <a:cxn ang="0">
                  <a:pos x="T10" y="T11"/>
                </a:cxn>
                <a:cxn ang="0">
                  <a:pos x="T12" y="T13"/>
                </a:cxn>
              </a:cxnLst>
              <a:rect l="0" t="0" r="r" b="b"/>
              <a:pathLst>
                <a:path w="25" h="51">
                  <a:moveTo>
                    <a:pt x="25" y="12"/>
                  </a:moveTo>
                  <a:cubicBezTo>
                    <a:pt x="25" y="5"/>
                    <a:pt x="19" y="0"/>
                    <a:pt x="13" y="0"/>
                  </a:cubicBezTo>
                  <a:cubicBezTo>
                    <a:pt x="6" y="0"/>
                    <a:pt x="0" y="5"/>
                    <a:pt x="0" y="12"/>
                  </a:cubicBezTo>
                  <a:cubicBezTo>
                    <a:pt x="0" y="38"/>
                    <a:pt x="0" y="38"/>
                    <a:pt x="0" y="38"/>
                  </a:cubicBezTo>
                  <a:cubicBezTo>
                    <a:pt x="0" y="45"/>
                    <a:pt x="6" y="51"/>
                    <a:pt x="13" y="51"/>
                  </a:cubicBezTo>
                  <a:cubicBezTo>
                    <a:pt x="19" y="51"/>
                    <a:pt x="25" y="45"/>
                    <a:pt x="25" y="38"/>
                  </a:cubicBezTo>
                  <a:lnTo>
                    <a:pt x="2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6000" fill="hold"/>
                                        <p:tgtEl>
                                          <p:spTgt spid="33"/>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6000" fill="hold"/>
                                        <p:tgtEl>
                                          <p:spTgt spid="32"/>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6000" fill="hold"/>
                                        <p:tgtEl>
                                          <p:spTgt spid="34"/>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6000" fill="hold"/>
                                        <p:tgtEl>
                                          <p:spTgt spid="31"/>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6000" fill="hold"/>
                                        <p:tgtEl>
                                          <p:spTgt spid="30"/>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6000" fill="hold"/>
                                        <p:tgtEl>
                                          <p:spTgt spid="2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41" y="1535113"/>
            <a:ext cx="538551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441" y="2174875"/>
            <a:ext cx="538551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1754" y="1535113"/>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1754"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433651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053624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42743035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42" y="273050"/>
            <a:ext cx="4010039"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5492" y="273051"/>
            <a:ext cx="681389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42" y="1435101"/>
            <a:ext cx="401003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869202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095" y="4800600"/>
            <a:ext cx="731329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566740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3582855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6898" y="274639"/>
            <a:ext cx="2742486"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441" y="274639"/>
            <a:ext cx="802431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592971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19534" y="1344168"/>
            <a:ext cx="11435488" cy="4965192"/>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shaded-grid-3-samuel">
    <p:spTree>
      <p:nvGrpSpPr>
        <p:cNvPr id="1" name=""/>
        <p:cNvGrpSpPr/>
        <p:nvPr/>
      </p:nvGrpSpPr>
      <p:grpSpPr>
        <a:xfrm>
          <a:off x="0" y="0"/>
          <a:ext cx="0" cy="0"/>
          <a:chOff x="0" y="0"/>
          <a:chExt cx="0" cy="0"/>
        </a:xfrm>
      </p:grpSpPr>
      <p:sp>
        <p:nvSpPr>
          <p:cNvPr id="4" name="Rectangle 3"/>
          <p:cNvSpPr/>
          <p:nvPr userDrawn="1"/>
        </p:nvSpPr>
        <p:spPr>
          <a:xfrm>
            <a:off x="0" y="5562600"/>
            <a:ext cx="12188825" cy="1295400"/>
          </a:xfrm>
          <a:prstGeom prst="rect">
            <a:avLst/>
          </a:prstGeom>
          <a:gradFill>
            <a:gsLst>
              <a:gs pos="0">
                <a:srgbClr val="FFFFFF">
                  <a:lumMod val="85000"/>
                </a:srgbClr>
              </a:gs>
              <a:gs pos="100000">
                <a:srgbClr val="FFFFFF"/>
              </a:gs>
            </a:gsLst>
            <a:lin ang="162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2" name="Title 1"/>
          <p:cNvSpPr>
            <a:spLocks noGrp="1"/>
          </p:cNvSpPr>
          <p:nvPr>
            <p:ph type="title"/>
          </p:nvPr>
        </p:nvSpPr>
        <p:spPr>
          <a:xfrm>
            <a:off x="306190" y="432215"/>
            <a:ext cx="11448832"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dirty="0" smtClean="0"/>
              <a:t>Click to edit Master title style</a:t>
            </a:r>
            <a:endParaRPr lang="en-US" dirty="0"/>
          </a:p>
        </p:txBody>
      </p:sp>
      <p:pic>
        <p:nvPicPr>
          <p:cNvPr id="6" name="Picture 3" descr="\\.PSF\.Mac\Volumes\16GB_FLASH\Matrix_Pattern1.png"/>
          <p:cNvPicPr>
            <a:picLocks noChangeAspect="1" noChangeArrowheads="1"/>
          </p:cNvPicPr>
          <p:nvPr userDrawn="1"/>
        </p:nvPicPr>
        <p:blipFill>
          <a:blip r:embed="rId2" cstate="print">
            <a:lum bright="-39000"/>
          </a:blip>
          <a:srcRect/>
          <a:stretch>
            <a:fillRect/>
          </a:stretch>
        </p:blipFill>
        <p:spPr bwMode="auto">
          <a:xfrm>
            <a:off x="0" y="1816116"/>
            <a:ext cx="12188825" cy="5041899"/>
          </a:xfrm>
          <a:prstGeom prst="rect">
            <a:avLst/>
          </a:prstGeom>
          <a:noFill/>
        </p:spPr>
      </p:pic>
      <p:sp>
        <p:nvSpPr>
          <p:cNvPr id="7" name="Rectangle 4"/>
          <p:cNvSpPr>
            <a:spLocks noChangeArrowheads="1"/>
          </p:cNvSpPr>
          <p:nvPr userDrawn="1"/>
        </p:nvSpPr>
        <p:spPr bwMode="ltGray">
          <a:xfrm>
            <a:off x="335088" y="6586263"/>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5F5F5F"/>
                </a:solidFill>
                <a:latin typeface="+mj-lt"/>
              </a:rPr>
              <a:t>© 2013 Cisco and/or its affiliates. All rights reserved.</a:t>
            </a:r>
            <a:endParaRPr lang="en-US" sz="600" dirty="0">
              <a:solidFill>
                <a:srgbClr val="5F5F5F"/>
              </a:solidFill>
              <a:latin typeface="+mj-lt"/>
            </a:endParaRPr>
          </a:p>
        </p:txBody>
      </p:sp>
      <p:sp>
        <p:nvSpPr>
          <p:cNvPr id="8" name="Rectangle 5"/>
          <p:cNvSpPr>
            <a:spLocks noChangeArrowheads="1"/>
          </p:cNvSpPr>
          <p:nvPr userDrawn="1"/>
        </p:nvSpPr>
        <p:spPr bwMode="ltGray">
          <a:xfrm>
            <a:off x="10640211" y="6584529"/>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5F5F5F"/>
                </a:solidFill>
                <a:latin typeface="+mj-lt"/>
              </a:rPr>
              <a:t>Cisco Confidential</a:t>
            </a:r>
          </a:p>
        </p:txBody>
      </p:sp>
      <p:sp>
        <p:nvSpPr>
          <p:cNvPr id="9" name="Rectangle 7"/>
          <p:cNvSpPr>
            <a:spLocks noChangeArrowheads="1"/>
          </p:cNvSpPr>
          <p:nvPr userDrawn="1"/>
        </p:nvSpPr>
        <p:spPr bwMode="ltGray">
          <a:xfrm>
            <a:off x="11603695" y="6580425"/>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5F5F5F"/>
                </a:solidFill>
                <a:latin typeface="+mj-lt"/>
              </a:rPr>
              <a:pPr algn="r" defTabSz="814388">
                <a:lnSpc>
                  <a:spcPct val="100000"/>
                </a:lnSpc>
              </a:pPr>
              <a:t>‹#›</a:t>
            </a:fld>
            <a:endParaRPr lang="en-US" sz="600" dirty="0">
              <a:solidFill>
                <a:srgbClr val="5F5F5F"/>
              </a:solidFill>
              <a:latin typeface="+mj-lt"/>
            </a:endParaRPr>
          </a:p>
        </p:txBody>
      </p:sp>
    </p:spTree>
    <p:extLst>
      <p:ext uri="{BB962C8B-B14F-4D97-AF65-F5344CB8AC3E}">
        <p14:creationId xmlns:p14="http://schemas.microsoft.com/office/powerpoint/2010/main" val="1217305485"/>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0" name="Rectangle 19"/>
          <p:cNvSpPr>
            <a:spLocks noChangeArrowheads="1"/>
          </p:cNvSpPr>
          <p:nvPr/>
        </p:nvSpPr>
        <p:spPr bwMode="black">
          <a:xfrm>
            <a:off x="5830085" y="5844550"/>
            <a:ext cx="55243" cy="157016"/>
          </a:xfrm>
          <a:prstGeom prst="rect">
            <a:avLst/>
          </a:prstGeom>
          <a:solidFill>
            <a:schemeClr val="bg1"/>
          </a:solidFill>
          <a:ln w="9525">
            <a:noFill/>
            <a:miter lim="800000"/>
            <a:headEnd/>
            <a:tailEnd/>
          </a:ln>
        </p:spPr>
        <p:txBody>
          <a:bodyPr/>
          <a:lstStyle/>
          <a:p>
            <a:endParaRPr lang="en-US" dirty="0">
              <a:solidFill>
                <a:srgbClr val="0096D6"/>
              </a:solidFill>
              <a:latin typeface="+mj-lt"/>
            </a:endParaRPr>
          </a:p>
        </p:txBody>
      </p:sp>
      <p:sp>
        <p:nvSpPr>
          <p:cNvPr id="21" name="Freeform 20"/>
          <p:cNvSpPr>
            <a:spLocks/>
          </p:cNvSpPr>
          <p:nvPr/>
        </p:nvSpPr>
        <p:spPr bwMode="black">
          <a:xfrm>
            <a:off x="6151905" y="5840202"/>
            <a:ext cx="159946"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22" name="Freeform 21"/>
          <p:cNvSpPr>
            <a:spLocks/>
          </p:cNvSpPr>
          <p:nvPr/>
        </p:nvSpPr>
        <p:spPr bwMode="black">
          <a:xfrm>
            <a:off x="5598837" y="5840202"/>
            <a:ext cx="159946"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23" name="Freeform 22"/>
          <p:cNvSpPr>
            <a:spLocks noEditPoints="1"/>
          </p:cNvSpPr>
          <p:nvPr userDrawn="1"/>
        </p:nvSpPr>
        <p:spPr bwMode="black">
          <a:xfrm>
            <a:off x="6369663" y="5840202"/>
            <a:ext cx="219685"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24" name="Freeform 23"/>
          <p:cNvSpPr>
            <a:spLocks/>
          </p:cNvSpPr>
          <p:nvPr/>
        </p:nvSpPr>
        <p:spPr bwMode="black">
          <a:xfrm>
            <a:off x="5956627" y="5840202"/>
            <a:ext cx="143245"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25" name="Freeform 24"/>
          <p:cNvSpPr>
            <a:spLocks/>
          </p:cNvSpPr>
          <p:nvPr/>
        </p:nvSpPr>
        <p:spPr bwMode="black">
          <a:xfrm>
            <a:off x="5488994" y="5654198"/>
            <a:ext cx="52030"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26" name="Freeform 25"/>
          <p:cNvSpPr>
            <a:spLocks/>
          </p:cNvSpPr>
          <p:nvPr/>
        </p:nvSpPr>
        <p:spPr bwMode="black">
          <a:xfrm>
            <a:off x="5634808"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27" name="Freeform 26"/>
          <p:cNvSpPr>
            <a:spLocks/>
          </p:cNvSpPr>
          <p:nvPr/>
        </p:nvSpPr>
        <p:spPr bwMode="black">
          <a:xfrm>
            <a:off x="5778054" y="5525688"/>
            <a:ext cx="52030"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28" name="Freeform 27"/>
          <p:cNvSpPr>
            <a:spLocks/>
          </p:cNvSpPr>
          <p:nvPr/>
        </p:nvSpPr>
        <p:spPr bwMode="black">
          <a:xfrm>
            <a:off x="5923868"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29" name="Freeform 28"/>
          <p:cNvSpPr>
            <a:spLocks/>
          </p:cNvSpPr>
          <p:nvPr/>
        </p:nvSpPr>
        <p:spPr bwMode="black">
          <a:xfrm>
            <a:off x="6066471" y="5654198"/>
            <a:ext cx="552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30" name="Freeform 29"/>
          <p:cNvSpPr>
            <a:spLocks/>
          </p:cNvSpPr>
          <p:nvPr/>
        </p:nvSpPr>
        <p:spPr bwMode="black">
          <a:xfrm>
            <a:off x="6212286"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31" name="Freeform 30"/>
          <p:cNvSpPr>
            <a:spLocks/>
          </p:cNvSpPr>
          <p:nvPr/>
        </p:nvSpPr>
        <p:spPr bwMode="black">
          <a:xfrm>
            <a:off x="6358102" y="5525688"/>
            <a:ext cx="52673"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32" name="Freeform 31"/>
          <p:cNvSpPr>
            <a:spLocks/>
          </p:cNvSpPr>
          <p:nvPr/>
        </p:nvSpPr>
        <p:spPr bwMode="black">
          <a:xfrm>
            <a:off x="6501346"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33" name="Freeform 32"/>
          <p:cNvSpPr>
            <a:spLocks/>
          </p:cNvSpPr>
          <p:nvPr/>
        </p:nvSpPr>
        <p:spPr bwMode="black">
          <a:xfrm>
            <a:off x="6647161" y="5654198"/>
            <a:ext cx="52673"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Tree>
    <p:extLst>
      <p:ext uri="{BB962C8B-B14F-4D97-AF65-F5344CB8AC3E}">
        <p14:creationId xmlns:p14="http://schemas.microsoft.com/office/powerpoint/2010/main" val="25661533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700"/>
                                        <p:tgtEl>
                                          <p:spTgt spid="27"/>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700"/>
                                        <p:tgtEl>
                                          <p:spTgt spid="29"/>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700"/>
                                        <p:tgtEl>
                                          <p:spTgt spid="31"/>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700"/>
                                        <p:tgtEl>
                                          <p:spTgt spid="33"/>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700"/>
                                        <p:tgtEl>
                                          <p:spTgt spid="26"/>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700"/>
                                        <p:tgtEl>
                                          <p:spTgt spid="28"/>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00"/>
                                        <p:tgtEl>
                                          <p:spTgt spid="30"/>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700"/>
                                        <p:tgtEl>
                                          <p:spTgt spid="32"/>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25"/>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27"/>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29"/>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31"/>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33"/>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26"/>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28"/>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30"/>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32"/>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700"/>
                                        <p:tgtEl>
                                          <p:spTgt spid="22"/>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00"/>
                                        <p:tgtEl>
                                          <p:spTgt spid="20"/>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00"/>
                                        <p:tgtEl>
                                          <p:spTgt spid="2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00"/>
                                        <p:tgtEl>
                                          <p:spTgt spid="2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719215" y="1556792"/>
            <a:ext cx="10360501" cy="578495"/>
          </a:xfrm>
        </p:spPr>
        <p:txBody>
          <a:bodyPr>
            <a:noAutofit/>
          </a:bodyPr>
          <a:lstStyle>
            <a:lvl1pPr algn="l">
              <a:defRPr sz="3200">
                <a:solidFill>
                  <a:schemeClr val="bg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729762" y="2204864"/>
            <a:ext cx="8532178" cy="1752600"/>
          </a:xfrm>
        </p:spPr>
        <p:txBody>
          <a:bodyPr/>
          <a:lstStyle>
            <a:lvl1pPr marL="0" indent="0" algn="l">
              <a:buNone/>
              <a:defRPr>
                <a:solidFill>
                  <a:schemeClr val="bg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grpSp>
        <p:nvGrpSpPr>
          <p:cNvPr id="7" name="组合 6"/>
          <p:cNvGrpSpPr/>
          <p:nvPr userDrawn="1"/>
        </p:nvGrpSpPr>
        <p:grpSpPr>
          <a:xfrm>
            <a:off x="281160" y="6463706"/>
            <a:ext cx="5422428" cy="288032"/>
            <a:chOff x="64" y="5823182"/>
            <a:chExt cx="4067880" cy="288032"/>
          </a:xfrm>
        </p:grpSpPr>
        <p:sp>
          <p:nvSpPr>
            <p:cNvPr id="8" name="矩形 7"/>
            <p:cNvSpPr/>
            <p:nvPr/>
          </p:nvSpPr>
          <p:spPr>
            <a:xfrm>
              <a:off x="64" y="5823182"/>
              <a:ext cx="2411696"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a:r>
                <a:rPr lang="zh-CN" altLang="en-US" sz="1400" b="1" dirty="0" smtClean="0">
                  <a:solidFill>
                    <a:prstClr val="white"/>
                  </a:solidFill>
                  <a:latin typeface="微软雅黑" pitchFamily="34" charset="-122"/>
                </a:rPr>
                <a:t>世界</a:t>
              </a:r>
              <a:r>
                <a:rPr lang="en-US" altLang="zh-CN" sz="1400" b="1" dirty="0" smtClean="0">
                  <a:solidFill>
                    <a:prstClr val="white"/>
                  </a:solidFill>
                  <a:latin typeface="微软雅黑" pitchFamily="34" charset="-122"/>
                </a:rPr>
                <a:t>500</a:t>
              </a:r>
              <a:r>
                <a:rPr lang="zh-CN" altLang="en-US" sz="1400" b="1" dirty="0" smtClean="0">
                  <a:solidFill>
                    <a:prstClr val="white"/>
                  </a:solidFill>
                  <a:latin typeface="微软雅黑" pitchFamily="34" charset="-122"/>
                </a:rPr>
                <a:t>强研究中心</a:t>
              </a:r>
              <a:endParaRPr lang="zh-CN" altLang="en-US" sz="1400" b="1" dirty="0">
                <a:solidFill>
                  <a:prstClr val="white"/>
                </a:solidFill>
                <a:latin typeface="微软雅黑" pitchFamily="34" charset="-122"/>
              </a:endParaRPr>
            </a:p>
          </p:txBody>
        </p:sp>
        <p:sp>
          <p:nvSpPr>
            <p:cNvPr id="9" name="矩形 8"/>
            <p:cNvSpPr/>
            <p:nvPr/>
          </p:nvSpPr>
          <p:spPr>
            <a:xfrm>
              <a:off x="2483944" y="5823182"/>
              <a:ext cx="1584000"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a:r>
                <a:rPr lang="en-US" altLang="zh-CN" sz="1200" b="1" dirty="0" smtClean="0">
                  <a:solidFill>
                    <a:prstClr val="white"/>
                  </a:solidFill>
                  <a:latin typeface="微软雅黑" pitchFamily="34" charset="-122"/>
                </a:rPr>
                <a:t>zhao-biao.com</a:t>
              </a:r>
              <a:endParaRPr lang="zh-CN" altLang="en-US" sz="1200" b="1" dirty="0">
                <a:solidFill>
                  <a:prstClr val="white"/>
                </a:solidFill>
                <a:latin typeface="微软雅黑" pitchFamily="34" charset="-122"/>
              </a:endParaRPr>
            </a:p>
          </p:txBody>
        </p:sp>
      </p:grpSp>
      <p:sp>
        <p:nvSpPr>
          <p:cNvPr id="11" name="矩形 10"/>
          <p:cNvSpPr/>
          <p:nvPr/>
        </p:nvSpPr>
        <p:spPr>
          <a:xfrm>
            <a:off x="5799658" y="6476846"/>
            <a:ext cx="5998342" cy="288032"/>
          </a:xfrm>
          <a:prstGeom prst="rect">
            <a:avLst/>
          </a:prstGeom>
          <a:solidFill>
            <a:srgbClr val="00B05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a:r>
              <a:rPr lang="zh-CN" altLang="en-US" sz="1400" b="1" dirty="0" smtClean="0">
                <a:solidFill>
                  <a:prstClr val="white"/>
                </a:solidFill>
                <a:latin typeface="微软雅黑" pitchFamily="34" charset="-122"/>
              </a:rPr>
              <a:t>找表网：专注于海外</a:t>
            </a:r>
            <a:r>
              <a:rPr lang="zh-CN" altLang="en-US" sz="1400" b="1" dirty="0">
                <a:solidFill>
                  <a:prstClr val="white"/>
                </a:solidFill>
                <a:latin typeface="微软雅黑" pitchFamily="34" charset="-122"/>
              </a:rPr>
              <a:t>知名</a:t>
            </a:r>
            <a:r>
              <a:rPr lang="zh-CN" altLang="en-US" sz="1400" b="1" dirty="0" smtClean="0">
                <a:solidFill>
                  <a:prstClr val="white"/>
                </a:solidFill>
                <a:latin typeface="微软雅黑" pitchFamily="34" charset="-122"/>
              </a:rPr>
              <a:t>上市公司公开资料研究</a:t>
            </a:r>
            <a:endParaRPr lang="zh-CN" altLang="en-US" sz="1400" b="1" dirty="0">
              <a:solidFill>
                <a:prstClr val="white"/>
              </a:solidFill>
              <a:latin typeface="微软雅黑" pitchFamily="34" charset="-122"/>
            </a:endParaRPr>
          </a:p>
        </p:txBody>
      </p:sp>
      <p:cxnSp>
        <p:nvCxnSpPr>
          <p:cNvPr id="14" name="直接连接符 13"/>
          <p:cNvCxnSpPr/>
          <p:nvPr userDrawn="1"/>
        </p:nvCxnSpPr>
        <p:spPr>
          <a:xfrm>
            <a:off x="575359" y="908720"/>
            <a:ext cx="1108622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402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lumMod val="65000"/>
                    <a:lumOff val="35000"/>
                  </a:schemeClr>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167753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833" y="4406901"/>
            <a:ext cx="10360501"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517014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淘宝封面样式">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2833" y="1484785"/>
            <a:ext cx="10360501" cy="1362075"/>
          </a:xfrm>
        </p:spPr>
        <p:txBody>
          <a:bodyPr anchor="b"/>
          <a:lstStyle>
            <a:lvl1pPr algn="l">
              <a:defRPr sz="4000" b="1" cap="all">
                <a:solidFill>
                  <a:schemeClr val="bg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62833" y="2936926"/>
            <a:ext cx="10360501" cy="1500187"/>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cxnSp>
        <p:nvCxnSpPr>
          <p:cNvPr id="7" name="直接连接符 6"/>
          <p:cNvCxnSpPr/>
          <p:nvPr userDrawn="1"/>
        </p:nvCxnSpPr>
        <p:spPr>
          <a:xfrm>
            <a:off x="575359" y="908720"/>
            <a:ext cx="1108622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28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441" y="160020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5986" y="160020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2281811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6190" y="432215"/>
            <a:ext cx="11448832"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316908" y="1339750"/>
            <a:ext cx="11433118"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335088" y="6586263"/>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11" name="Rectangle 5"/>
          <p:cNvSpPr>
            <a:spLocks noChangeArrowheads="1"/>
          </p:cNvSpPr>
          <p:nvPr/>
        </p:nvSpPr>
        <p:spPr bwMode="ltGray">
          <a:xfrm>
            <a:off x="10640211" y="6584529"/>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9" name="Rectangle 7"/>
          <p:cNvSpPr>
            <a:spLocks noChangeArrowheads="1"/>
          </p:cNvSpPr>
          <p:nvPr/>
        </p:nvSpPr>
        <p:spPr bwMode="ltGray">
          <a:xfrm>
            <a:off x="11603695" y="6580425"/>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pic>
        <p:nvPicPr>
          <p:cNvPr id="13" name="Picture 12" descr="bottom bar.jpg"/>
          <p:cNvPicPr>
            <a:picLocks noChangeAspect="1"/>
          </p:cNvPicPr>
          <p:nvPr/>
        </p:nvPicPr>
        <p:blipFill>
          <a:blip r:embed="rId6" cstate="print"/>
          <a:stretch>
            <a:fillRect/>
          </a:stretch>
        </p:blipFill>
        <p:spPr>
          <a:xfrm>
            <a:off x="444384" y="6378339"/>
            <a:ext cx="11300057" cy="162912"/>
          </a:xfrm>
          <a:prstGeom prst="rect">
            <a:avLst/>
          </a:prstGeom>
        </p:spPr>
      </p:pic>
    </p:spTree>
  </p:cSld>
  <p:clrMap bg1="lt1" tx1="dk1" bg2="lt2" tx2="dk2" accent1="accent1" accent2="accent2" accent3="accent3" accent4="accent4" accent5="accent5" accent6="accent6" hlink="hlink" folHlink="folHlink"/>
  <p:sldLayoutIdLst>
    <p:sldLayoutId id="2147483899" r:id="rId1"/>
    <p:sldLayoutId id="2147483901" r:id="rId2"/>
    <p:sldLayoutId id="2147483986" r:id="rId3"/>
    <p:sldLayoutId id="2147484077" r:id="rId4"/>
  </p:sldLayoutIdLst>
  <p:transition>
    <p:fade/>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441" y="274638"/>
            <a:ext cx="10969943" cy="562074"/>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41" y="980728"/>
            <a:ext cx="10969943" cy="54006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441" y="6487986"/>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2A548F-CF34-4B50-B370-B3732F5B80E4}" type="datetimeFigureOut">
              <a:rPr lang="zh-CN" altLang="en-US" smtClean="0">
                <a:solidFill>
                  <a:prstClr val="black">
                    <a:tint val="75000"/>
                  </a:prstClr>
                </a:solidFill>
                <a:cs typeface="Arial" charset="0"/>
              </a:rPr>
              <a:pPr/>
              <a:t>2018/1/5</a:t>
            </a:fld>
            <a:endParaRPr lang="zh-CN" altLang="en-US">
              <a:solidFill>
                <a:prstClr val="black">
                  <a:tint val="75000"/>
                </a:prstClr>
              </a:solidFill>
              <a:cs typeface="Arial" charset="0"/>
            </a:endParaRPr>
          </a:p>
        </p:txBody>
      </p:sp>
      <p:sp>
        <p:nvSpPr>
          <p:cNvPr id="5" name="页脚占位符 4"/>
          <p:cNvSpPr>
            <a:spLocks noGrp="1"/>
          </p:cNvSpPr>
          <p:nvPr>
            <p:ph type="ftr" sz="quarter" idx="3"/>
          </p:nvPr>
        </p:nvSpPr>
        <p:spPr>
          <a:xfrm>
            <a:off x="4164515" y="6487986"/>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cs typeface="Arial" charset="0"/>
            </a:endParaRPr>
          </a:p>
        </p:txBody>
      </p:sp>
      <p:sp>
        <p:nvSpPr>
          <p:cNvPr id="6" name="灯片编号占位符 5"/>
          <p:cNvSpPr>
            <a:spLocks noGrp="1"/>
          </p:cNvSpPr>
          <p:nvPr>
            <p:ph type="sldNum" sz="quarter" idx="4"/>
          </p:nvPr>
        </p:nvSpPr>
        <p:spPr>
          <a:xfrm>
            <a:off x="8735325" y="6487986"/>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F7F160-E61C-4897-94C3-BDF1D09C6643}" type="slidenum">
              <a:rPr lang="zh-CN" altLang="en-US" smtClean="0">
                <a:solidFill>
                  <a:prstClr val="black">
                    <a:tint val="75000"/>
                  </a:prstClr>
                </a:solidFill>
                <a:cs typeface="Arial" charset="0"/>
              </a:rPr>
              <a:pPr/>
              <a:t>‹#›</a:t>
            </a:fld>
            <a:endParaRPr lang="zh-CN" altLang="en-US">
              <a:solidFill>
                <a:prstClr val="black">
                  <a:tint val="75000"/>
                </a:prstClr>
              </a:solidFill>
              <a:cs typeface="Arial" charset="0"/>
            </a:endParaRPr>
          </a:p>
        </p:txBody>
      </p:sp>
      <p:cxnSp>
        <p:nvCxnSpPr>
          <p:cNvPr id="7" name="直接连接符 6"/>
          <p:cNvCxnSpPr/>
          <p:nvPr userDrawn="1"/>
        </p:nvCxnSpPr>
        <p:spPr>
          <a:xfrm>
            <a:off x="575359" y="908720"/>
            <a:ext cx="1108622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742592"/>
      </p:ext>
    </p:extLst>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Lst>
  <p:txStyles>
    <p:titleStyle>
      <a:lvl1pPr algn="l" defTabSz="914400" rtl="0" eaLnBrk="1" latinLnBrk="0" hangingPunct="1">
        <a:spcBef>
          <a:spcPct val="0"/>
        </a:spcBef>
        <a:buNone/>
        <a:defRPr sz="2400" b="1" kern="1200">
          <a:solidFill>
            <a:schemeClr val="tx1">
              <a:lumMod val="65000"/>
              <a:lumOff val="35000"/>
            </a:schemeClr>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valle.taobao.com/"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slide" Target="slide13.xml"/><Relationship Id="rId4" Type="http://schemas.openxmlformats.org/officeDocument/2006/relationships/slide" Target="slide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9.jpeg"/><Relationship Id="rId5" Type="http://schemas.openxmlformats.org/officeDocument/2006/relationships/hyperlink" Target="http://www.google.com/imgres?imgurl&amp;imgrefurl=http://www.productphotographers.net/process/&amp;h=0&amp;w=0&amp;sz=1&amp;tbnid=iRJjTN-CFaEhfM&amp;tbnh=154&amp;tbnw=326&amp;prev=/search?q=process&amp;tbm=isch&amp;tbo=u&amp;zoom=1&amp;q=process&amp;docid=Nkhcbxgx4rGRpM&amp;hl=en&amp;ei=8L3RUZrgB6TmiwKz3ICwDA&amp;ved=0CAIQsCU" TargetMode="Externa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5115" y="1236706"/>
            <a:ext cx="11507989" cy="2918779"/>
          </a:xfrm>
        </p:spPr>
        <p:txBody>
          <a:bodyPr/>
          <a:lstStyle/>
          <a:p>
            <a:r>
              <a:rPr lang="en-US" sz="4800" spc="0" dirty="0" smtClean="0"/>
              <a:t>Partner Support Service 202</a:t>
            </a:r>
            <a:br>
              <a:rPr lang="en-US" sz="4800" spc="0" dirty="0" smtClean="0"/>
            </a:br>
            <a:r>
              <a:rPr lang="en-US" sz="4800" spc="0" dirty="0"/>
              <a:t/>
            </a:r>
            <a:br>
              <a:rPr lang="en-US" sz="4800" spc="0" dirty="0"/>
            </a:br>
            <a:r>
              <a:rPr lang="en-US" sz="4800" spc="0" dirty="0" smtClean="0"/>
              <a:t> </a:t>
            </a:r>
            <a:endParaRPr lang="en-US" sz="4800" spc="0" dirty="0"/>
          </a:p>
        </p:txBody>
      </p:sp>
      <p:sp>
        <p:nvSpPr>
          <p:cNvPr id="3" name="Subtitle 2"/>
          <p:cNvSpPr>
            <a:spLocks noGrp="1"/>
          </p:cNvSpPr>
          <p:nvPr>
            <p:ph type="subTitle" idx="1"/>
          </p:nvPr>
        </p:nvSpPr>
        <p:spPr/>
        <p:txBody>
          <a:bodyPr>
            <a:noAutofit/>
          </a:bodyPr>
          <a:lstStyle/>
          <a:p>
            <a:r>
              <a:rPr lang="en-US" sz="3200" dirty="0" smtClean="0"/>
              <a:t>July 2013</a:t>
            </a:r>
            <a:endParaRPr lang="en-US" sz="3200" dirty="0"/>
          </a:p>
        </p:txBody>
      </p:sp>
      <p:pic>
        <p:nvPicPr>
          <p:cNvPr id="4" name="Picture 8" descr="CS_lockup_01_white_noBG.eps"/>
          <p:cNvPicPr>
            <a:picLocks noChangeAspect="1"/>
          </p:cNvPicPr>
          <p:nvPr/>
        </p:nvPicPr>
        <p:blipFill>
          <a:blip r:embed="rId3" cstate="print"/>
          <a:srcRect/>
          <a:stretch>
            <a:fillRect/>
          </a:stretch>
        </p:blipFill>
        <p:spPr bwMode="auto">
          <a:xfrm>
            <a:off x="444385" y="5784850"/>
            <a:ext cx="4413366" cy="393700"/>
          </a:xfrm>
          <a:prstGeom prst="rect">
            <a:avLst/>
          </a:prstGeom>
          <a:noFill/>
          <a:ln w="9525">
            <a:noFill/>
            <a:miter lim="800000"/>
            <a:headEnd/>
            <a:tailEnd/>
          </a:ln>
        </p:spPr>
      </p:pic>
    </p:spTree>
    <p:extLst>
      <p:ext uri="{BB962C8B-B14F-4D97-AF65-F5344CB8AC3E}">
        <p14:creationId xmlns:p14="http://schemas.microsoft.com/office/powerpoint/2010/main" val="350333879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306190" y="432215"/>
            <a:ext cx="11448832" cy="838200"/>
          </a:xfrm>
        </p:spPr>
        <p:txBody>
          <a:bodyPr/>
          <a:lstStyle/>
          <a:p>
            <a:r>
              <a:rPr lang="en-US" spc="0" dirty="0">
                <a:solidFill>
                  <a:srgbClr val="0080A5"/>
                </a:solidFill>
              </a:rPr>
              <a:t>PSS adoption best practices:  Adoption “tracks”</a:t>
            </a:r>
          </a:p>
        </p:txBody>
      </p:sp>
      <p:sp>
        <p:nvSpPr>
          <p:cNvPr id="12" name="Chevron 11"/>
          <p:cNvSpPr/>
          <p:nvPr/>
        </p:nvSpPr>
        <p:spPr>
          <a:xfrm>
            <a:off x="588340" y="1984262"/>
            <a:ext cx="10767014" cy="1140806"/>
          </a:xfrm>
          <a:prstGeom prst="chevron">
            <a:avLst>
              <a:gd name="adj" fmla="val 32128"/>
            </a:avLst>
          </a:prstGeom>
          <a:gradFill flip="none" rotWithShape="1">
            <a:gsLst>
              <a:gs pos="100000">
                <a:schemeClr val="accent1">
                  <a:lumMod val="50000"/>
                </a:schemeClr>
              </a:gs>
              <a:gs pos="25000">
                <a:schemeClr val="accent1"/>
              </a:gs>
              <a:gs pos="0">
                <a:schemeClr val="accent1">
                  <a:lumMod val="40000"/>
                  <a:lumOff val="60000"/>
                </a:schemeClr>
              </a:gs>
            </a:gsLst>
            <a:lin ang="2700000" scaled="1"/>
            <a:tileRect/>
          </a:gradFill>
          <a:ln w="19050">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FFFFFF"/>
                </a:solidFill>
                <a:effectLst>
                  <a:outerShdw blurRad="127000" algn="ctr" rotWithShape="0">
                    <a:prstClr val="black">
                      <a:alpha val="40000"/>
                    </a:prstClr>
                  </a:outerShdw>
                </a:effectLst>
                <a:cs typeface="Adobe Arabic" pitchFamily="18" charset="-78"/>
              </a:rPr>
              <a:t>   </a:t>
            </a:r>
            <a:r>
              <a:rPr lang="en-US" sz="2400" b="1" dirty="0">
                <a:solidFill>
                  <a:srgbClr val="FFFFFF"/>
                </a:solidFill>
                <a:cs typeface="Adobe Arabic" pitchFamily="18" charset="-78"/>
              </a:rPr>
              <a:t>Ops &amp; Delivery track</a:t>
            </a:r>
            <a:r>
              <a:rPr lang="en-US" sz="2200" b="1" dirty="0">
                <a:solidFill>
                  <a:srgbClr val="FFFFFF"/>
                </a:solidFill>
                <a:effectLst>
                  <a:outerShdw blurRad="127000" algn="ctr" rotWithShape="0">
                    <a:prstClr val="black">
                      <a:alpha val="40000"/>
                    </a:prstClr>
                  </a:outerShdw>
                </a:effectLst>
                <a:cs typeface="Adobe Arabic" pitchFamily="18" charset="-78"/>
              </a:rPr>
              <a:t>: </a:t>
            </a:r>
            <a:r>
              <a:rPr lang="en-US" sz="2200" b="1" dirty="0" smtClean="0">
                <a:solidFill>
                  <a:srgbClr val="FFFFFF"/>
                </a:solidFill>
                <a:effectLst>
                  <a:outerShdw blurRad="127000" algn="ctr" rotWithShape="0">
                    <a:prstClr val="black">
                      <a:alpha val="40000"/>
                    </a:prstClr>
                  </a:outerShdw>
                </a:effectLst>
                <a:cs typeface="Adobe Arabic" pitchFamily="18" charset="-78"/>
              </a:rPr>
              <a:t>         </a:t>
            </a:r>
            <a:r>
              <a:rPr lang="en-US" sz="2200" dirty="0" smtClean="0">
                <a:solidFill>
                  <a:srgbClr val="FFFFFF"/>
                </a:solidFill>
                <a:cs typeface="Adobe Arabic" pitchFamily="18" charset="-78"/>
              </a:rPr>
              <a:t>Foundation </a:t>
            </a:r>
            <a:r>
              <a:rPr lang="en-US" sz="2200" dirty="0">
                <a:solidFill>
                  <a:srgbClr val="FFFFFF"/>
                </a:solidFill>
                <a:cs typeface="Adobe Arabic" pitchFamily="18" charset="-78"/>
              </a:rPr>
              <a:t>service delivery, maximize rebates </a:t>
            </a:r>
          </a:p>
        </p:txBody>
      </p:sp>
      <p:sp>
        <p:nvSpPr>
          <p:cNvPr id="14" name="Chevron 13"/>
          <p:cNvSpPr/>
          <p:nvPr/>
        </p:nvSpPr>
        <p:spPr>
          <a:xfrm>
            <a:off x="604667" y="3414697"/>
            <a:ext cx="10750687" cy="1140806"/>
          </a:xfrm>
          <a:prstGeom prst="chevron">
            <a:avLst>
              <a:gd name="adj" fmla="val 32128"/>
            </a:avLst>
          </a:prstGeom>
          <a:gradFill flip="none" rotWithShape="1">
            <a:gsLst>
              <a:gs pos="100000">
                <a:schemeClr val="accent1">
                  <a:lumMod val="50000"/>
                </a:schemeClr>
              </a:gs>
              <a:gs pos="25000">
                <a:schemeClr val="accent1"/>
              </a:gs>
              <a:gs pos="0">
                <a:schemeClr val="accent1">
                  <a:lumMod val="40000"/>
                  <a:lumOff val="60000"/>
                </a:schemeClr>
              </a:gs>
            </a:gsLst>
            <a:lin ang="2700000" scaled="1"/>
            <a:tileRect/>
          </a:gradFill>
          <a:ln w="19050">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FFFFFF"/>
                </a:solidFill>
                <a:effectLst>
                  <a:outerShdw blurRad="127000" algn="ctr" rotWithShape="0">
                    <a:prstClr val="black">
                      <a:alpha val="40000"/>
                    </a:prstClr>
                  </a:outerShdw>
                </a:effectLst>
                <a:cs typeface="Adobe Arabic" pitchFamily="18" charset="-78"/>
              </a:rPr>
              <a:t>   </a:t>
            </a:r>
            <a:r>
              <a:rPr lang="en-US" sz="2400" b="1" dirty="0">
                <a:solidFill>
                  <a:srgbClr val="FFFFFF"/>
                </a:solidFill>
                <a:cs typeface="Adobe Arabic" pitchFamily="18" charset="-78"/>
              </a:rPr>
              <a:t>Smart Adoption track</a:t>
            </a:r>
            <a:r>
              <a:rPr lang="en-US" sz="2400" b="1" dirty="0">
                <a:solidFill>
                  <a:srgbClr val="FFFFFF"/>
                </a:solidFill>
                <a:effectLst>
                  <a:outerShdw blurRad="127000" algn="ctr" rotWithShape="0">
                    <a:prstClr val="black">
                      <a:alpha val="40000"/>
                    </a:prstClr>
                  </a:outerShdw>
                </a:effectLst>
                <a:cs typeface="Adobe Arabic" pitchFamily="18" charset="-78"/>
              </a:rPr>
              <a:t>: </a:t>
            </a:r>
            <a:r>
              <a:rPr lang="en-US" sz="2400" b="1" dirty="0" smtClean="0">
                <a:solidFill>
                  <a:srgbClr val="FFFFFF"/>
                </a:solidFill>
                <a:effectLst>
                  <a:outerShdw blurRad="127000" algn="ctr" rotWithShape="0">
                    <a:prstClr val="black">
                      <a:alpha val="40000"/>
                    </a:prstClr>
                  </a:outerShdw>
                </a:effectLst>
                <a:cs typeface="Adobe Arabic" pitchFamily="18" charset="-78"/>
              </a:rPr>
              <a:t>           </a:t>
            </a:r>
            <a:r>
              <a:rPr lang="en-US" sz="2200" dirty="0" smtClean="0">
                <a:solidFill>
                  <a:srgbClr val="FFFFFF"/>
                </a:solidFill>
                <a:cs typeface="Adobe Arabic" pitchFamily="18" charset="-78"/>
              </a:rPr>
              <a:t>Deploy</a:t>
            </a:r>
            <a:r>
              <a:rPr lang="en-US" sz="2200" dirty="0">
                <a:solidFill>
                  <a:srgbClr val="FFFFFF"/>
                </a:solidFill>
                <a:cs typeface="Adobe Arabic" pitchFamily="18" charset="-78"/>
              </a:rPr>
              <a:t>, Operate, Business Impact, benefits</a:t>
            </a:r>
          </a:p>
        </p:txBody>
      </p:sp>
      <p:sp>
        <p:nvSpPr>
          <p:cNvPr id="18" name="Chevron 17"/>
          <p:cNvSpPr/>
          <p:nvPr/>
        </p:nvSpPr>
        <p:spPr>
          <a:xfrm>
            <a:off x="619124" y="4836650"/>
            <a:ext cx="10736229" cy="1140806"/>
          </a:xfrm>
          <a:prstGeom prst="chevron">
            <a:avLst>
              <a:gd name="adj" fmla="val 32128"/>
            </a:avLst>
          </a:prstGeom>
          <a:gradFill flip="none" rotWithShape="1">
            <a:gsLst>
              <a:gs pos="100000">
                <a:schemeClr val="accent1">
                  <a:lumMod val="50000"/>
                </a:schemeClr>
              </a:gs>
              <a:gs pos="25000">
                <a:schemeClr val="accent1"/>
              </a:gs>
              <a:gs pos="0">
                <a:schemeClr val="accent1">
                  <a:lumMod val="40000"/>
                  <a:lumOff val="60000"/>
                </a:schemeClr>
              </a:gs>
            </a:gsLst>
            <a:lin ang="2700000" scaled="1"/>
            <a:tileRect/>
          </a:gradFill>
          <a:ln w="19050">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FFFFFF"/>
                </a:solidFill>
                <a:effectLst>
                  <a:outerShdw blurRad="127000" algn="ctr" rotWithShape="0">
                    <a:prstClr val="black">
                      <a:alpha val="40000"/>
                    </a:prstClr>
                  </a:outerShdw>
                </a:effectLst>
                <a:cs typeface="Adobe Arabic" pitchFamily="18" charset="-78"/>
              </a:rPr>
              <a:t>   </a:t>
            </a:r>
            <a:r>
              <a:rPr lang="en-US" sz="2400" b="1" dirty="0" smtClean="0">
                <a:solidFill>
                  <a:srgbClr val="FFFFFF"/>
                </a:solidFill>
                <a:cs typeface="Adobe Arabic" pitchFamily="18" charset="-78"/>
              </a:rPr>
              <a:t>Go-to-Market </a:t>
            </a:r>
            <a:r>
              <a:rPr lang="en-US" sz="2400" b="1" dirty="0">
                <a:solidFill>
                  <a:srgbClr val="FFFFFF"/>
                </a:solidFill>
                <a:cs typeface="Adobe Arabic" pitchFamily="18" charset="-78"/>
              </a:rPr>
              <a:t>&amp; Scale track</a:t>
            </a:r>
            <a:r>
              <a:rPr lang="en-US" sz="2400" b="1" dirty="0">
                <a:solidFill>
                  <a:srgbClr val="FFFFFF"/>
                </a:solidFill>
                <a:effectLst>
                  <a:outerShdw blurRad="127000" algn="ctr" rotWithShape="0">
                    <a:prstClr val="black">
                      <a:alpha val="40000"/>
                    </a:prstClr>
                  </a:outerShdw>
                </a:effectLst>
                <a:cs typeface="Adobe Arabic" pitchFamily="18" charset="-78"/>
              </a:rPr>
              <a:t>:  </a:t>
            </a:r>
            <a:r>
              <a:rPr lang="en-US" sz="2400" b="1" dirty="0" smtClean="0">
                <a:solidFill>
                  <a:srgbClr val="FFFFFF"/>
                </a:solidFill>
                <a:effectLst>
                  <a:outerShdw blurRad="127000" algn="ctr" rotWithShape="0">
                    <a:prstClr val="black">
                      <a:alpha val="40000"/>
                    </a:prstClr>
                  </a:outerShdw>
                </a:effectLst>
                <a:cs typeface="Adobe Arabic" pitchFamily="18" charset="-78"/>
              </a:rPr>
              <a:t>               </a:t>
            </a:r>
            <a:r>
              <a:rPr lang="en-US" sz="2200" dirty="0" smtClean="0">
                <a:solidFill>
                  <a:srgbClr val="FFFFFF"/>
                </a:solidFill>
                <a:cs typeface="Adobe Arabic" pitchFamily="18" charset="-78"/>
              </a:rPr>
              <a:t>Marketing</a:t>
            </a:r>
            <a:r>
              <a:rPr lang="en-US" sz="2200" dirty="0">
                <a:solidFill>
                  <a:srgbClr val="FFFFFF"/>
                </a:solidFill>
                <a:cs typeface="Adobe Arabic" pitchFamily="18" charset="-78"/>
              </a:rPr>
              <a:t>, Sales, Legal, Finance</a:t>
            </a:r>
          </a:p>
        </p:txBody>
      </p:sp>
    </p:spTree>
    <p:extLst>
      <p:ext uri="{BB962C8B-B14F-4D97-AF65-F5344CB8AC3E}">
        <p14:creationId xmlns:p14="http://schemas.microsoft.com/office/powerpoint/2010/main" val="112220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306190" y="432215"/>
            <a:ext cx="11448832" cy="838200"/>
          </a:xfrm>
        </p:spPr>
        <p:txBody>
          <a:bodyPr/>
          <a:lstStyle/>
          <a:p>
            <a:r>
              <a:rPr lang="en-US" spc="0" dirty="0">
                <a:solidFill>
                  <a:srgbClr val="0080A5"/>
                </a:solidFill>
              </a:rPr>
              <a:t>Adoption Track:  Operations &amp; Delivery</a:t>
            </a:r>
          </a:p>
        </p:txBody>
      </p:sp>
      <p:sp>
        <p:nvSpPr>
          <p:cNvPr id="6" name="Chevron 5"/>
          <p:cNvSpPr/>
          <p:nvPr/>
        </p:nvSpPr>
        <p:spPr>
          <a:xfrm>
            <a:off x="4433696" y="6089111"/>
            <a:ext cx="3451682" cy="365760"/>
          </a:xfrm>
          <a:prstGeom prst="chevron">
            <a:avLst>
              <a:gd name="adj" fmla="val 32128"/>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r>
              <a:rPr lang="en-US" sz="1900" dirty="0">
                <a:solidFill>
                  <a:srgbClr val="FFFFFF"/>
                </a:solidFill>
              </a:rPr>
              <a:t>   </a:t>
            </a:r>
            <a:r>
              <a:rPr lang="en-US" dirty="0">
                <a:solidFill>
                  <a:srgbClr val="5F5F5F"/>
                </a:solidFill>
              </a:rPr>
              <a:t>Smart </a:t>
            </a:r>
            <a:r>
              <a:rPr lang="en-US" dirty="0" smtClean="0">
                <a:solidFill>
                  <a:srgbClr val="5F5F5F"/>
                </a:solidFill>
              </a:rPr>
              <a:t>Adoption</a:t>
            </a:r>
            <a:endParaRPr lang="en-US" dirty="0">
              <a:solidFill>
                <a:srgbClr val="5F5F5F"/>
              </a:solidFill>
            </a:endParaRPr>
          </a:p>
        </p:txBody>
      </p:sp>
      <p:sp>
        <p:nvSpPr>
          <p:cNvPr id="7" name="Chevron 6"/>
          <p:cNvSpPr/>
          <p:nvPr/>
        </p:nvSpPr>
        <p:spPr>
          <a:xfrm>
            <a:off x="7795558" y="6086324"/>
            <a:ext cx="3676206" cy="365760"/>
          </a:xfrm>
          <a:prstGeom prst="chevron">
            <a:avLst>
              <a:gd name="adj" fmla="val 32128"/>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r>
              <a:rPr lang="en-US" sz="1900" dirty="0">
                <a:solidFill>
                  <a:srgbClr val="FFFFFF"/>
                </a:solidFill>
              </a:rPr>
              <a:t>   </a:t>
            </a:r>
            <a:r>
              <a:rPr lang="en-US" dirty="0" smtClean="0">
                <a:solidFill>
                  <a:srgbClr val="5F5F5F"/>
                </a:solidFill>
              </a:rPr>
              <a:t>Go-to-Market &amp; Scale</a:t>
            </a:r>
            <a:endParaRPr lang="en-US" sz="1600" dirty="0">
              <a:solidFill>
                <a:srgbClr val="5F5F5F"/>
              </a:solidFill>
            </a:endParaRPr>
          </a:p>
        </p:txBody>
      </p:sp>
      <p:sp>
        <p:nvSpPr>
          <p:cNvPr id="8" name="Chevron 7"/>
          <p:cNvSpPr/>
          <p:nvPr/>
        </p:nvSpPr>
        <p:spPr>
          <a:xfrm>
            <a:off x="619125" y="6087259"/>
            <a:ext cx="3899099" cy="365760"/>
          </a:xfrm>
          <a:prstGeom prst="chevron">
            <a:avLst>
              <a:gd name="adj" fmla="val 32128"/>
            </a:avLst>
          </a:prstGeom>
          <a:gradFill flip="none" rotWithShape="1">
            <a:gsLst>
              <a:gs pos="100000">
                <a:schemeClr val="accent1">
                  <a:lumMod val="50000"/>
                </a:schemeClr>
              </a:gs>
              <a:gs pos="25000">
                <a:schemeClr val="accent1"/>
              </a:gs>
              <a:gs pos="0">
                <a:schemeClr val="accent1">
                  <a:lumMod val="40000"/>
                  <a:lumOff val="60000"/>
                </a:schemeClr>
              </a:gs>
            </a:gsLst>
            <a:lin ang="27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effectLst>
                  <a:outerShdw blurRad="127000" algn="ctr" rotWithShape="0">
                    <a:prstClr val="black">
                      <a:alpha val="40000"/>
                    </a:prstClr>
                  </a:outerShdw>
                </a:effectLst>
                <a:cs typeface="Adobe Arabic" pitchFamily="18" charset="-78"/>
              </a:rPr>
              <a:t>   </a:t>
            </a:r>
            <a:r>
              <a:rPr lang="en-US" sz="1900" dirty="0">
                <a:solidFill>
                  <a:srgbClr val="FFFFFF"/>
                </a:solidFill>
                <a:cs typeface="Adobe Arabic" pitchFamily="18" charset="-78"/>
              </a:rPr>
              <a:t>Operations &amp; </a:t>
            </a:r>
            <a:r>
              <a:rPr lang="en-US" sz="1900" dirty="0" smtClean="0">
                <a:solidFill>
                  <a:srgbClr val="FFFFFF"/>
                </a:solidFill>
                <a:cs typeface="Adobe Arabic" pitchFamily="18" charset="-78"/>
              </a:rPr>
              <a:t>Delivery</a:t>
            </a:r>
            <a:endParaRPr lang="en-US" sz="1900" dirty="0">
              <a:solidFill>
                <a:srgbClr val="FFFFFF"/>
              </a:solidFill>
              <a:cs typeface="Adobe Arabic" pitchFamily="18" charset="-78"/>
            </a:endParaRPr>
          </a:p>
        </p:txBody>
      </p:sp>
    </p:spTree>
    <p:extLst>
      <p:ext uri="{BB962C8B-B14F-4D97-AF65-F5344CB8AC3E}">
        <p14:creationId xmlns:p14="http://schemas.microsoft.com/office/powerpoint/2010/main" val="328500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306190" y="432215"/>
            <a:ext cx="11448832" cy="838200"/>
          </a:xfrm>
        </p:spPr>
        <p:txBody>
          <a:bodyPr/>
          <a:lstStyle/>
          <a:p>
            <a:r>
              <a:rPr lang="en-US" spc="0" dirty="0">
                <a:solidFill>
                  <a:srgbClr val="0080A5"/>
                </a:solidFill>
              </a:rPr>
              <a:t>Adoption Track:  Operations </a:t>
            </a:r>
            <a:r>
              <a:rPr lang="en-US" spc="0" dirty="0" smtClean="0">
                <a:solidFill>
                  <a:srgbClr val="0080A5"/>
                </a:solidFill>
              </a:rPr>
              <a:t>&amp; </a:t>
            </a:r>
            <a:r>
              <a:rPr lang="en-US" spc="0" dirty="0">
                <a:solidFill>
                  <a:srgbClr val="0080A5"/>
                </a:solidFill>
              </a:rPr>
              <a:t>Delivery</a:t>
            </a:r>
          </a:p>
        </p:txBody>
      </p:sp>
      <p:sp>
        <p:nvSpPr>
          <p:cNvPr id="6" name="Text Placeholder 1"/>
          <p:cNvSpPr txBox="1">
            <a:spLocks/>
          </p:cNvSpPr>
          <p:nvPr/>
        </p:nvSpPr>
        <p:spPr>
          <a:xfrm>
            <a:off x="4676999" y="1921680"/>
            <a:ext cx="7357679" cy="977461"/>
          </a:xfrm>
          <a:prstGeom prst="rect">
            <a:avLst/>
          </a:prstGeom>
        </p:spPr>
        <p:txBody>
          <a:bodyPr>
            <a:noAutofit/>
          </a:bodyPr>
          <a:lst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buClr>
                <a:srgbClr val="0080A5"/>
              </a:buClr>
            </a:pPr>
            <a:r>
              <a:rPr lang="en-US" sz="2400" dirty="0"/>
              <a:t>Ensure partner readiness for collaborative service delivery under the </a:t>
            </a:r>
            <a:r>
              <a:rPr lang="en-US" sz="2400" dirty="0" err="1"/>
              <a:t>CSPP</a:t>
            </a:r>
            <a:r>
              <a:rPr lang="en-US" sz="2400" dirty="0"/>
              <a:t> framework</a:t>
            </a:r>
          </a:p>
        </p:txBody>
      </p:sp>
      <p:sp>
        <p:nvSpPr>
          <p:cNvPr id="7" name="Rounded Rectangle 6"/>
          <p:cNvSpPr/>
          <p:nvPr/>
        </p:nvSpPr>
        <p:spPr>
          <a:xfrm>
            <a:off x="608009" y="4407976"/>
            <a:ext cx="3985011" cy="1280160"/>
          </a:xfrm>
          <a:prstGeom prst="roundRect">
            <a:avLst/>
          </a:prstGeom>
          <a:gradFill flip="none" rotWithShape="1">
            <a:gsLst>
              <a:gs pos="100000">
                <a:schemeClr val="accent1">
                  <a:lumMod val="50000"/>
                </a:schemeClr>
              </a:gs>
              <a:gs pos="25000">
                <a:schemeClr val="accent1"/>
              </a:gs>
              <a:gs pos="0">
                <a:schemeClr val="accent1">
                  <a:lumMod val="40000"/>
                  <a:lumOff val="60000"/>
                </a:schemeClr>
              </a:gs>
            </a:gsLst>
            <a:lin ang="2700000" scaled="1"/>
            <a:tileRect/>
          </a:gradFill>
          <a:ln w="19050">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FFFFFF"/>
                </a:solidFill>
                <a:effectLst>
                  <a:outerShdw blurRad="127000" algn="ctr" rotWithShape="0">
                    <a:prstClr val="black">
                      <a:alpha val="40000"/>
                    </a:prstClr>
                  </a:outerShdw>
                </a:effectLst>
                <a:cs typeface="Adobe Arabic" pitchFamily="18" charset="-78"/>
              </a:rPr>
              <a:t>Desired Outcome</a:t>
            </a:r>
          </a:p>
        </p:txBody>
      </p:sp>
      <p:sp>
        <p:nvSpPr>
          <p:cNvPr id="8" name="Rounded Rectangle 7"/>
          <p:cNvSpPr/>
          <p:nvPr/>
        </p:nvSpPr>
        <p:spPr>
          <a:xfrm>
            <a:off x="608009" y="3058502"/>
            <a:ext cx="3985011" cy="1280160"/>
          </a:xfrm>
          <a:prstGeom prst="roundRect">
            <a:avLst/>
          </a:prstGeom>
          <a:gradFill flip="none" rotWithShape="1">
            <a:gsLst>
              <a:gs pos="100000">
                <a:schemeClr val="accent1">
                  <a:lumMod val="50000"/>
                </a:schemeClr>
              </a:gs>
              <a:gs pos="25000">
                <a:schemeClr val="accent1"/>
              </a:gs>
              <a:gs pos="0">
                <a:schemeClr val="accent1">
                  <a:lumMod val="40000"/>
                  <a:lumOff val="60000"/>
                </a:schemeClr>
              </a:gs>
            </a:gsLst>
            <a:lin ang="2700000" scaled="1"/>
            <a:tileRect/>
          </a:gradFill>
          <a:ln w="19050">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FFFFFF"/>
                </a:solidFill>
                <a:effectLst>
                  <a:outerShdw blurRad="127000" algn="ctr" rotWithShape="0">
                    <a:prstClr val="black">
                      <a:alpha val="40000"/>
                    </a:prstClr>
                  </a:outerShdw>
                </a:effectLst>
                <a:cs typeface="Adobe Arabic" pitchFamily="18" charset="-78"/>
              </a:rPr>
              <a:t>Milestones and Activities</a:t>
            </a:r>
          </a:p>
        </p:txBody>
      </p:sp>
      <p:sp>
        <p:nvSpPr>
          <p:cNvPr id="9" name="Rounded Rectangle 8"/>
          <p:cNvSpPr/>
          <p:nvPr/>
        </p:nvSpPr>
        <p:spPr>
          <a:xfrm>
            <a:off x="608008" y="1699033"/>
            <a:ext cx="3985011" cy="1280160"/>
          </a:xfrm>
          <a:prstGeom prst="roundRect">
            <a:avLst/>
          </a:prstGeom>
          <a:gradFill flip="none" rotWithShape="1">
            <a:gsLst>
              <a:gs pos="100000">
                <a:schemeClr val="accent1">
                  <a:lumMod val="50000"/>
                </a:schemeClr>
              </a:gs>
              <a:gs pos="25000">
                <a:schemeClr val="accent1"/>
              </a:gs>
              <a:gs pos="0">
                <a:schemeClr val="accent1">
                  <a:lumMod val="40000"/>
                  <a:lumOff val="60000"/>
                </a:schemeClr>
              </a:gs>
            </a:gsLst>
            <a:lin ang="2700000" scaled="1"/>
            <a:tileRect/>
          </a:gradFill>
          <a:ln w="19050">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FFFFFF"/>
                </a:solidFill>
                <a:effectLst>
                  <a:outerShdw blurRad="127000" algn="ctr" rotWithShape="0">
                    <a:prstClr val="black">
                      <a:alpha val="40000"/>
                    </a:prstClr>
                  </a:outerShdw>
                </a:effectLst>
                <a:cs typeface="Adobe Arabic" pitchFamily="18" charset="-78"/>
              </a:rPr>
              <a:t>Purpose</a:t>
            </a:r>
          </a:p>
        </p:txBody>
      </p:sp>
      <p:sp>
        <p:nvSpPr>
          <p:cNvPr id="10" name="Text Placeholder 1"/>
          <p:cNvSpPr txBox="1">
            <a:spLocks/>
          </p:cNvSpPr>
          <p:nvPr/>
        </p:nvSpPr>
        <p:spPr>
          <a:xfrm>
            <a:off x="4676999" y="3229618"/>
            <a:ext cx="6337739" cy="998490"/>
          </a:xfrm>
          <a:prstGeom prst="rect">
            <a:avLst/>
          </a:prstGeom>
        </p:spPr>
        <p:txBody>
          <a:bodyPr>
            <a:noAutofit/>
          </a:bodyPr>
          <a:lst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buClr>
                <a:srgbClr val="0080A5"/>
              </a:buClr>
            </a:pPr>
            <a:r>
              <a:rPr lang="en-US" sz="2400" dirty="0"/>
              <a:t>Identify and analyze target PSS customers</a:t>
            </a:r>
          </a:p>
          <a:p>
            <a:pPr>
              <a:spcBef>
                <a:spcPts val="1200"/>
              </a:spcBef>
              <a:buClr>
                <a:srgbClr val="0080A5"/>
              </a:buClr>
            </a:pPr>
            <a:r>
              <a:rPr lang="en-US" sz="2400" dirty="0"/>
              <a:t>Evaluate delivery capabilities</a:t>
            </a:r>
          </a:p>
        </p:txBody>
      </p:sp>
      <p:sp>
        <p:nvSpPr>
          <p:cNvPr id="11" name="Text Placeholder 1"/>
          <p:cNvSpPr txBox="1">
            <a:spLocks/>
          </p:cNvSpPr>
          <p:nvPr/>
        </p:nvSpPr>
        <p:spPr>
          <a:xfrm>
            <a:off x="4677000" y="4805352"/>
            <a:ext cx="7357679" cy="851340"/>
          </a:xfrm>
          <a:prstGeom prst="rect">
            <a:avLst/>
          </a:prstGeom>
        </p:spPr>
        <p:txBody>
          <a:bodyPr>
            <a:noAutofit/>
          </a:bodyPr>
          <a:lst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buClr>
                <a:srgbClr val="0080A5"/>
              </a:buClr>
            </a:pPr>
            <a:r>
              <a:rPr lang="en-US" sz="2400" dirty="0"/>
              <a:t>Partner orders PSS for a select group of customers</a:t>
            </a:r>
          </a:p>
        </p:txBody>
      </p:sp>
      <p:sp>
        <p:nvSpPr>
          <p:cNvPr id="14" name="Chevron 13"/>
          <p:cNvSpPr/>
          <p:nvPr/>
        </p:nvSpPr>
        <p:spPr>
          <a:xfrm>
            <a:off x="4433696" y="6089111"/>
            <a:ext cx="3451682" cy="365760"/>
          </a:xfrm>
          <a:prstGeom prst="chevron">
            <a:avLst>
              <a:gd name="adj" fmla="val 32128"/>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r>
              <a:rPr lang="en-US" sz="1900" dirty="0">
                <a:solidFill>
                  <a:srgbClr val="FFFFFF"/>
                </a:solidFill>
              </a:rPr>
              <a:t>   </a:t>
            </a:r>
            <a:r>
              <a:rPr lang="en-US" dirty="0">
                <a:solidFill>
                  <a:srgbClr val="5F5F5F"/>
                </a:solidFill>
              </a:rPr>
              <a:t>Smart </a:t>
            </a:r>
            <a:r>
              <a:rPr lang="en-US" dirty="0" smtClean="0">
                <a:solidFill>
                  <a:srgbClr val="5F5F5F"/>
                </a:solidFill>
              </a:rPr>
              <a:t>Adoption</a:t>
            </a:r>
            <a:endParaRPr lang="en-US" dirty="0">
              <a:solidFill>
                <a:srgbClr val="5F5F5F"/>
              </a:solidFill>
            </a:endParaRPr>
          </a:p>
        </p:txBody>
      </p:sp>
      <p:sp>
        <p:nvSpPr>
          <p:cNvPr id="15" name="Chevron 14"/>
          <p:cNvSpPr/>
          <p:nvPr/>
        </p:nvSpPr>
        <p:spPr>
          <a:xfrm>
            <a:off x="7795558" y="6086324"/>
            <a:ext cx="3676206" cy="365760"/>
          </a:xfrm>
          <a:prstGeom prst="chevron">
            <a:avLst>
              <a:gd name="adj" fmla="val 32128"/>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r>
              <a:rPr lang="en-US" sz="1900" dirty="0">
                <a:solidFill>
                  <a:srgbClr val="FFFFFF"/>
                </a:solidFill>
              </a:rPr>
              <a:t>   </a:t>
            </a:r>
            <a:r>
              <a:rPr lang="en-US" dirty="0" smtClean="0">
                <a:solidFill>
                  <a:srgbClr val="5F5F5F"/>
                </a:solidFill>
              </a:rPr>
              <a:t>Go-to-Market &amp; Scale</a:t>
            </a:r>
            <a:endParaRPr lang="en-US" sz="1600" dirty="0">
              <a:solidFill>
                <a:srgbClr val="5F5F5F"/>
              </a:solidFill>
            </a:endParaRPr>
          </a:p>
        </p:txBody>
      </p:sp>
      <p:sp>
        <p:nvSpPr>
          <p:cNvPr id="18" name="Chevron 17"/>
          <p:cNvSpPr/>
          <p:nvPr/>
        </p:nvSpPr>
        <p:spPr>
          <a:xfrm>
            <a:off x="619125" y="6087259"/>
            <a:ext cx="3899099" cy="365760"/>
          </a:xfrm>
          <a:prstGeom prst="chevron">
            <a:avLst>
              <a:gd name="adj" fmla="val 32128"/>
            </a:avLst>
          </a:prstGeom>
          <a:gradFill flip="none" rotWithShape="1">
            <a:gsLst>
              <a:gs pos="100000">
                <a:schemeClr val="accent1">
                  <a:lumMod val="50000"/>
                </a:schemeClr>
              </a:gs>
              <a:gs pos="25000">
                <a:schemeClr val="accent1"/>
              </a:gs>
              <a:gs pos="0">
                <a:schemeClr val="accent1">
                  <a:lumMod val="40000"/>
                  <a:lumOff val="60000"/>
                </a:schemeClr>
              </a:gs>
            </a:gsLst>
            <a:lin ang="27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effectLst>
                  <a:outerShdw blurRad="127000" algn="ctr" rotWithShape="0">
                    <a:prstClr val="black">
                      <a:alpha val="40000"/>
                    </a:prstClr>
                  </a:outerShdw>
                </a:effectLst>
                <a:cs typeface="Adobe Arabic" pitchFamily="18" charset="-78"/>
              </a:rPr>
              <a:t>   </a:t>
            </a:r>
            <a:r>
              <a:rPr lang="en-US" sz="1900" dirty="0">
                <a:solidFill>
                  <a:srgbClr val="FFFFFF"/>
                </a:solidFill>
                <a:cs typeface="Adobe Arabic" pitchFamily="18" charset="-78"/>
              </a:rPr>
              <a:t>Operations &amp; </a:t>
            </a:r>
            <a:r>
              <a:rPr lang="en-US" sz="1900" dirty="0" smtClean="0">
                <a:solidFill>
                  <a:srgbClr val="FFFFFF"/>
                </a:solidFill>
                <a:cs typeface="Adobe Arabic" pitchFamily="18" charset="-78"/>
              </a:rPr>
              <a:t>Delivery</a:t>
            </a:r>
            <a:endParaRPr lang="en-US" sz="1900" dirty="0">
              <a:solidFill>
                <a:srgbClr val="FFFFFF"/>
              </a:solidFill>
              <a:cs typeface="Adobe Arabic" pitchFamily="18" charset="-78"/>
            </a:endParaRPr>
          </a:p>
        </p:txBody>
      </p:sp>
    </p:spTree>
    <p:extLst>
      <p:ext uri="{BB962C8B-B14F-4D97-AF65-F5344CB8AC3E}">
        <p14:creationId xmlns:p14="http://schemas.microsoft.com/office/powerpoint/2010/main" val="260510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306190" y="432215"/>
            <a:ext cx="11448832" cy="838200"/>
          </a:xfrm>
        </p:spPr>
        <p:txBody>
          <a:bodyPr/>
          <a:lstStyle/>
          <a:p>
            <a:r>
              <a:rPr lang="en-US" spc="0" dirty="0">
                <a:solidFill>
                  <a:srgbClr val="0080A5"/>
                </a:solidFill>
              </a:rPr>
              <a:t>Adoption </a:t>
            </a:r>
            <a:r>
              <a:rPr lang="en-US" spc="0" dirty="0" smtClean="0">
                <a:solidFill>
                  <a:srgbClr val="0080A5"/>
                </a:solidFill>
              </a:rPr>
              <a:t>track</a:t>
            </a:r>
            <a:r>
              <a:rPr lang="en-US" spc="0" dirty="0">
                <a:solidFill>
                  <a:srgbClr val="0080A5"/>
                </a:solidFill>
              </a:rPr>
              <a:t>:  Smart </a:t>
            </a:r>
            <a:r>
              <a:rPr lang="en-US" spc="0" dirty="0" smtClean="0">
                <a:solidFill>
                  <a:srgbClr val="0080A5"/>
                </a:solidFill>
              </a:rPr>
              <a:t>adoption</a:t>
            </a:r>
            <a:endParaRPr lang="en-US" spc="0" dirty="0">
              <a:solidFill>
                <a:srgbClr val="0080A5"/>
              </a:solidFill>
            </a:endParaRPr>
          </a:p>
        </p:txBody>
      </p:sp>
      <p:sp>
        <p:nvSpPr>
          <p:cNvPr id="6" name="Chevron 5"/>
          <p:cNvSpPr/>
          <p:nvPr/>
        </p:nvSpPr>
        <p:spPr>
          <a:xfrm>
            <a:off x="619125" y="6087259"/>
            <a:ext cx="3899099" cy="365760"/>
          </a:xfrm>
          <a:prstGeom prst="chevron">
            <a:avLst>
              <a:gd name="adj" fmla="val 32128"/>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r>
              <a:rPr lang="en-US" sz="1900" dirty="0">
                <a:solidFill>
                  <a:srgbClr val="FFFFFF"/>
                </a:solidFill>
              </a:rPr>
              <a:t>   </a:t>
            </a:r>
            <a:r>
              <a:rPr lang="en-US" dirty="0" smtClean="0">
                <a:solidFill>
                  <a:srgbClr val="5F5F5F"/>
                </a:solidFill>
              </a:rPr>
              <a:t>Operations &amp; Delivery</a:t>
            </a:r>
            <a:endParaRPr lang="en-US" sz="1600" dirty="0">
              <a:solidFill>
                <a:srgbClr val="5F5F5F"/>
              </a:solidFill>
            </a:endParaRPr>
          </a:p>
        </p:txBody>
      </p:sp>
      <p:sp>
        <p:nvSpPr>
          <p:cNvPr id="7" name="Chevron 6"/>
          <p:cNvSpPr/>
          <p:nvPr/>
        </p:nvSpPr>
        <p:spPr>
          <a:xfrm>
            <a:off x="7795558" y="6086324"/>
            <a:ext cx="3676206" cy="365760"/>
          </a:xfrm>
          <a:prstGeom prst="chevron">
            <a:avLst>
              <a:gd name="adj" fmla="val 32128"/>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r>
              <a:rPr lang="en-US" sz="1900" dirty="0">
                <a:solidFill>
                  <a:srgbClr val="FFFFFF"/>
                </a:solidFill>
              </a:rPr>
              <a:t>   </a:t>
            </a:r>
            <a:r>
              <a:rPr lang="en-US" dirty="0" smtClean="0">
                <a:solidFill>
                  <a:srgbClr val="5F5F5F"/>
                </a:solidFill>
              </a:rPr>
              <a:t>Go-to-Market &amp; Scale</a:t>
            </a:r>
            <a:endParaRPr lang="en-US" sz="1600" dirty="0">
              <a:solidFill>
                <a:srgbClr val="5F5F5F"/>
              </a:solidFill>
            </a:endParaRPr>
          </a:p>
        </p:txBody>
      </p:sp>
      <p:sp>
        <p:nvSpPr>
          <p:cNvPr id="8" name="Chevron 7"/>
          <p:cNvSpPr/>
          <p:nvPr/>
        </p:nvSpPr>
        <p:spPr>
          <a:xfrm>
            <a:off x="4433696" y="6089111"/>
            <a:ext cx="3451682" cy="365760"/>
          </a:xfrm>
          <a:prstGeom prst="chevron">
            <a:avLst>
              <a:gd name="adj" fmla="val 32128"/>
            </a:avLst>
          </a:prstGeom>
          <a:gradFill flip="none" rotWithShape="1">
            <a:gsLst>
              <a:gs pos="100000">
                <a:schemeClr val="accent1">
                  <a:lumMod val="50000"/>
                </a:schemeClr>
              </a:gs>
              <a:gs pos="25000">
                <a:schemeClr val="accent1"/>
              </a:gs>
              <a:gs pos="0">
                <a:schemeClr val="accent1">
                  <a:lumMod val="40000"/>
                  <a:lumOff val="60000"/>
                </a:schemeClr>
              </a:gs>
            </a:gsLst>
            <a:lin ang="2700000" scaled="1"/>
            <a:tileRect/>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effectLst>
                  <a:outerShdw blurRad="127000" algn="ctr" rotWithShape="0">
                    <a:prstClr val="black">
                      <a:alpha val="40000"/>
                    </a:prstClr>
                  </a:outerShdw>
                </a:effectLst>
                <a:cs typeface="Adobe Arabic" pitchFamily="18" charset="-78"/>
              </a:rPr>
              <a:t>   </a:t>
            </a:r>
            <a:r>
              <a:rPr lang="en-US" sz="1900" dirty="0">
                <a:solidFill>
                  <a:srgbClr val="FFFFFF"/>
                </a:solidFill>
                <a:cs typeface="Adobe Arabic" pitchFamily="18" charset="-78"/>
              </a:rPr>
              <a:t>Smart </a:t>
            </a:r>
            <a:r>
              <a:rPr lang="en-US" sz="1900" dirty="0" smtClean="0">
                <a:solidFill>
                  <a:srgbClr val="FFFFFF"/>
                </a:solidFill>
                <a:cs typeface="Adobe Arabic" pitchFamily="18" charset="-78"/>
              </a:rPr>
              <a:t>Adoption</a:t>
            </a:r>
            <a:endParaRPr lang="en-US" sz="1900" dirty="0">
              <a:solidFill>
                <a:srgbClr val="FFFFFF"/>
              </a:solidFill>
              <a:cs typeface="Adobe Arabic" pitchFamily="18" charset="-78"/>
            </a:endParaRPr>
          </a:p>
        </p:txBody>
      </p:sp>
    </p:spTree>
    <p:extLst>
      <p:ext uri="{BB962C8B-B14F-4D97-AF65-F5344CB8AC3E}">
        <p14:creationId xmlns:p14="http://schemas.microsoft.com/office/powerpoint/2010/main" val="1765182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306190" y="432215"/>
            <a:ext cx="11448832" cy="838200"/>
          </a:xfrm>
        </p:spPr>
        <p:txBody>
          <a:bodyPr/>
          <a:lstStyle/>
          <a:p>
            <a:r>
              <a:rPr lang="en-US" spc="0" dirty="0">
                <a:solidFill>
                  <a:srgbClr val="0080A5"/>
                </a:solidFill>
              </a:rPr>
              <a:t>Adoption </a:t>
            </a:r>
            <a:r>
              <a:rPr lang="en-US" spc="0" dirty="0" smtClean="0">
                <a:solidFill>
                  <a:srgbClr val="0080A5"/>
                </a:solidFill>
              </a:rPr>
              <a:t>track</a:t>
            </a:r>
            <a:r>
              <a:rPr lang="en-US" spc="0" dirty="0">
                <a:solidFill>
                  <a:srgbClr val="0080A5"/>
                </a:solidFill>
              </a:rPr>
              <a:t>:  Smart </a:t>
            </a:r>
            <a:r>
              <a:rPr lang="en-US" spc="0" dirty="0" smtClean="0">
                <a:solidFill>
                  <a:srgbClr val="0080A5"/>
                </a:solidFill>
              </a:rPr>
              <a:t>adoption</a:t>
            </a:r>
            <a:endParaRPr lang="en-US" spc="0" dirty="0">
              <a:solidFill>
                <a:srgbClr val="0080A5"/>
              </a:solidFill>
            </a:endParaRPr>
          </a:p>
        </p:txBody>
      </p:sp>
      <p:sp>
        <p:nvSpPr>
          <p:cNvPr id="6" name="Text Placeholder 1"/>
          <p:cNvSpPr txBox="1">
            <a:spLocks/>
          </p:cNvSpPr>
          <p:nvPr/>
        </p:nvSpPr>
        <p:spPr>
          <a:xfrm>
            <a:off x="4807633" y="1851158"/>
            <a:ext cx="7357679" cy="977461"/>
          </a:xfrm>
          <a:prstGeom prst="rect">
            <a:avLst/>
          </a:prstGeom>
        </p:spPr>
        <p:txBody>
          <a:bodyPr>
            <a:noAutofit/>
          </a:bodyPr>
          <a:lst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1200"/>
              </a:spcBef>
              <a:buClr>
                <a:srgbClr val="0080A5"/>
              </a:buClr>
            </a:pPr>
            <a:r>
              <a:rPr lang="en-US" sz="2400" dirty="0" smtClean="0"/>
              <a:t>Test </a:t>
            </a:r>
            <a:r>
              <a:rPr lang="en-US" sz="2400" dirty="0"/>
              <a:t>drive smart services</a:t>
            </a:r>
          </a:p>
          <a:p>
            <a:pPr lvl="0">
              <a:spcBef>
                <a:spcPts val="1200"/>
              </a:spcBef>
              <a:buClr>
                <a:srgbClr val="0080A5"/>
              </a:buClr>
            </a:pPr>
            <a:r>
              <a:rPr lang="en-US" sz="2400" dirty="0"/>
              <a:t>Understand their impact on </a:t>
            </a:r>
            <a:r>
              <a:rPr lang="en-US" sz="2400" dirty="0" smtClean="0"/>
              <a:t>your business</a:t>
            </a:r>
            <a:endParaRPr lang="en-US" sz="2400" dirty="0"/>
          </a:p>
        </p:txBody>
      </p:sp>
      <p:sp>
        <p:nvSpPr>
          <p:cNvPr id="10" name="Text Placeholder 1"/>
          <p:cNvSpPr txBox="1">
            <a:spLocks/>
          </p:cNvSpPr>
          <p:nvPr/>
        </p:nvSpPr>
        <p:spPr>
          <a:xfrm>
            <a:off x="4807633" y="2952324"/>
            <a:ext cx="6337739" cy="1361095"/>
          </a:xfrm>
          <a:prstGeom prst="rect">
            <a:avLst/>
          </a:prstGeom>
        </p:spPr>
        <p:txBody>
          <a:bodyPr>
            <a:noAutofit/>
          </a:bodyPr>
          <a:lst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buClr>
                <a:srgbClr val="0080A5"/>
              </a:buClr>
            </a:pPr>
            <a:r>
              <a:rPr lang="en-US" sz="2400" dirty="0"/>
              <a:t>Deploy smart with 3-5 pilot customers</a:t>
            </a:r>
          </a:p>
          <a:p>
            <a:pPr>
              <a:spcBef>
                <a:spcPts val="1200"/>
              </a:spcBef>
              <a:buClr>
                <a:srgbClr val="0080A5"/>
              </a:buClr>
            </a:pPr>
            <a:r>
              <a:rPr lang="en-US" sz="2400" dirty="0"/>
              <a:t>Review data w/various partner stakeholders</a:t>
            </a:r>
          </a:p>
          <a:p>
            <a:pPr>
              <a:spcBef>
                <a:spcPts val="1200"/>
              </a:spcBef>
              <a:buClr>
                <a:srgbClr val="0080A5"/>
              </a:buClr>
            </a:pPr>
            <a:r>
              <a:rPr lang="en-US" sz="2400" dirty="0"/>
              <a:t>Identify improvements based on smart</a:t>
            </a:r>
          </a:p>
        </p:txBody>
      </p:sp>
      <p:sp>
        <p:nvSpPr>
          <p:cNvPr id="11" name="Text Placeholder 1"/>
          <p:cNvSpPr txBox="1">
            <a:spLocks/>
          </p:cNvSpPr>
          <p:nvPr/>
        </p:nvSpPr>
        <p:spPr>
          <a:xfrm>
            <a:off x="4807633" y="4781133"/>
            <a:ext cx="6587743" cy="851340"/>
          </a:xfrm>
          <a:prstGeom prst="rect">
            <a:avLst/>
          </a:prstGeom>
        </p:spPr>
        <p:txBody>
          <a:bodyPr>
            <a:noAutofit/>
          </a:bodyPr>
          <a:lst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1200"/>
              </a:spcBef>
              <a:buClr>
                <a:srgbClr val="0080A5"/>
              </a:buClr>
            </a:pPr>
            <a:r>
              <a:rPr lang="en-US" sz="2400" dirty="0"/>
              <a:t>Partner understands the value of smart and is ready to scale it</a:t>
            </a:r>
          </a:p>
        </p:txBody>
      </p:sp>
      <p:sp>
        <p:nvSpPr>
          <p:cNvPr id="12" name="Rounded Rectangle 11"/>
          <p:cNvSpPr/>
          <p:nvPr/>
        </p:nvSpPr>
        <p:spPr>
          <a:xfrm>
            <a:off x="608010" y="4407976"/>
            <a:ext cx="3985010" cy="1280160"/>
          </a:xfrm>
          <a:prstGeom prst="roundRect">
            <a:avLst/>
          </a:prstGeom>
          <a:gradFill flip="none" rotWithShape="1">
            <a:gsLst>
              <a:gs pos="100000">
                <a:schemeClr val="accent1">
                  <a:lumMod val="50000"/>
                </a:schemeClr>
              </a:gs>
              <a:gs pos="25000">
                <a:schemeClr val="accent1"/>
              </a:gs>
              <a:gs pos="0">
                <a:schemeClr val="accent1">
                  <a:lumMod val="40000"/>
                  <a:lumOff val="60000"/>
                </a:schemeClr>
              </a:gs>
            </a:gsLst>
            <a:lin ang="2700000" scaled="1"/>
            <a:tileRect/>
          </a:gradFill>
          <a:ln w="19050">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FFFFFF"/>
                </a:solidFill>
                <a:effectLst>
                  <a:outerShdw blurRad="127000" algn="ctr" rotWithShape="0">
                    <a:prstClr val="black">
                      <a:alpha val="40000"/>
                    </a:prstClr>
                  </a:outerShdw>
                </a:effectLst>
                <a:cs typeface="Adobe Arabic" pitchFamily="18" charset="-78"/>
              </a:rPr>
              <a:t>Desired Outcome</a:t>
            </a:r>
          </a:p>
        </p:txBody>
      </p:sp>
      <p:sp>
        <p:nvSpPr>
          <p:cNvPr id="14" name="Rounded Rectangle 13"/>
          <p:cNvSpPr/>
          <p:nvPr/>
        </p:nvSpPr>
        <p:spPr>
          <a:xfrm>
            <a:off x="608009" y="3058502"/>
            <a:ext cx="3985011" cy="1280160"/>
          </a:xfrm>
          <a:prstGeom prst="roundRect">
            <a:avLst/>
          </a:prstGeom>
          <a:gradFill flip="none" rotWithShape="1">
            <a:gsLst>
              <a:gs pos="100000">
                <a:schemeClr val="accent1">
                  <a:lumMod val="50000"/>
                </a:schemeClr>
              </a:gs>
              <a:gs pos="25000">
                <a:schemeClr val="accent1"/>
              </a:gs>
              <a:gs pos="0">
                <a:schemeClr val="accent1">
                  <a:lumMod val="40000"/>
                  <a:lumOff val="60000"/>
                </a:schemeClr>
              </a:gs>
            </a:gsLst>
            <a:lin ang="2700000" scaled="1"/>
            <a:tileRect/>
          </a:gradFill>
          <a:ln w="19050">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FFFFFF"/>
                </a:solidFill>
                <a:effectLst>
                  <a:outerShdw blurRad="127000" algn="ctr" rotWithShape="0">
                    <a:prstClr val="black">
                      <a:alpha val="40000"/>
                    </a:prstClr>
                  </a:outerShdw>
                </a:effectLst>
                <a:cs typeface="Adobe Arabic" pitchFamily="18" charset="-78"/>
              </a:rPr>
              <a:t>Milestones and Activities</a:t>
            </a:r>
          </a:p>
        </p:txBody>
      </p:sp>
      <p:sp>
        <p:nvSpPr>
          <p:cNvPr id="18" name="Rounded Rectangle 17"/>
          <p:cNvSpPr/>
          <p:nvPr/>
        </p:nvSpPr>
        <p:spPr>
          <a:xfrm>
            <a:off x="619124" y="1699033"/>
            <a:ext cx="3973896" cy="1280160"/>
          </a:xfrm>
          <a:prstGeom prst="roundRect">
            <a:avLst/>
          </a:prstGeom>
          <a:gradFill flip="none" rotWithShape="1">
            <a:gsLst>
              <a:gs pos="100000">
                <a:schemeClr val="accent1">
                  <a:lumMod val="50000"/>
                </a:schemeClr>
              </a:gs>
              <a:gs pos="25000">
                <a:schemeClr val="accent1"/>
              </a:gs>
              <a:gs pos="0">
                <a:schemeClr val="accent1">
                  <a:lumMod val="40000"/>
                  <a:lumOff val="60000"/>
                </a:schemeClr>
              </a:gs>
            </a:gsLst>
            <a:lin ang="2700000" scaled="1"/>
            <a:tileRect/>
          </a:gradFill>
          <a:ln w="19050">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FFFFFF"/>
                </a:solidFill>
                <a:effectLst>
                  <a:outerShdw blurRad="127000" algn="ctr" rotWithShape="0">
                    <a:prstClr val="black">
                      <a:alpha val="40000"/>
                    </a:prstClr>
                  </a:outerShdw>
                </a:effectLst>
                <a:cs typeface="Adobe Arabic" pitchFamily="18" charset="-78"/>
              </a:rPr>
              <a:t>Purpose</a:t>
            </a:r>
          </a:p>
        </p:txBody>
      </p:sp>
      <p:sp>
        <p:nvSpPr>
          <p:cNvPr id="16" name="Chevron 15"/>
          <p:cNvSpPr/>
          <p:nvPr/>
        </p:nvSpPr>
        <p:spPr>
          <a:xfrm>
            <a:off x="619125" y="6087259"/>
            <a:ext cx="3899099" cy="365760"/>
          </a:xfrm>
          <a:prstGeom prst="chevron">
            <a:avLst>
              <a:gd name="adj" fmla="val 32128"/>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r>
              <a:rPr lang="en-US" sz="1900" dirty="0">
                <a:solidFill>
                  <a:srgbClr val="FFFFFF"/>
                </a:solidFill>
              </a:rPr>
              <a:t>   </a:t>
            </a:r>
            <a:r>
              <a:rPr lang="en-US" dirty="0" smtClean="0">
                <a:solidFill>
                  <a:srgbClr val="5F5F5F"/>
                </a:solidFill>
              </a:rPr>
              <a:t>Operations &amp; Delivery</a:t>
            </a:r>
            <a:endParaRPr lang="en-US" sz="1600" dirty="0">
              <a:solidFill>
                <a:srgbClr val="5F5F5F"/>
              </a:solidFill>
            </a:endParaRPr>
          </a:p>
        </p:txBody>
      </p:sp>
      <p:sp>
        <p:nvSpPr>
          <p:cNvPr id="20" name="Chevron 19"/>
          <p:cNvSpPr/>
          <p:nvPr/>
        </p:nvSpPr>
        <p:spPr>
          <a:xfrm>
            <a:off x="7795558" y="6086324"/>
            <a:ext cx="3676206" cy="365760"/>
          </a:xfrm>
          <a:prstGeom prst="chevron">
            <a:avLst>
              <a:gd name="adj" fmla="val 32128"/>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r>
              <a:rPr lang="en-US" sz="1900" dirty="0">
                <a:solidFill>
                  <a:srgbClr val="FFFFFF"/>
                </a:solidFill>
              </a:rPr>
              <a:t>   </a:t>
            </a:r>
            <a:r>
              <a:rPr lang="en-US" dirty="0" smtClean="0">
                <a:solidFill>
                  <a:srgbClr val="5F5F5F"/>
                </a:solidFill>
              </a:rPr>
              <a:t>Go-to-Market &amp; Scale</a:t>
            </a:r>
            <a:endParaRPr lang="en-US" sz="1600" dirty="0">
              <a:solidFill>
                <a:srgbClr val="5F5F5F"/>
              </a:solidFill>
            </a:endParaRPr>
          </a:p>
        </p:txBody>
      </p:sp>
      <p:sp>
        <p:nvSpPr>
          <p:cNvPr id="21" name="Chevron 20"/>
          <p:cNvSpPr/>
          <p:nvPr/>
        </p:nvSpPr>
        <p:spPr>
          <a:xfrm>
            <a:off x="4433696" y="6089111"/>
            <a:ext cx="3451682" cy="365760"/>
          </a:xfrm>
          <a:prstGeom prst="chevron">
            <a:avLst>
              <a:gd name="adj" fmla="val 32128"/>
            </a:avLst>
          </a:prstGeom>
          <a:gradFill flip="none" rotWithShape="1">
            <a:gsLst>
              <a:gs pos="100000">
                <a:schemeClr val="accent1">
                  <a:lumMod val="50000"/>
                </a:schemeClr>
              </a:gs>
              <a:gs pos="25000">
                <a:schemeClr val="accent1"/>
              </a:gs>
              <a:gs pos="0">
                <a:schemeClr val="accent1">
                  <a:lumMod val="40000"/>
                  <a:lumOff val="60000"/>
                </a:schemeClr>
              </a:gs>
            </a:gsLst>
            <a:lin ang="2700000" scaled="1"/>
            <a:tileRect/>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effectLst>
                  <a:outerShdw blurRad="127000" algn="ctr" rotWithShape="0">
                    <a:prstClr val="black">
                      <a:alpha val="40000"/>
                    </a:prstClr>
                  </a:outerShdw>
                </a:effectLst>
                <a:cs typeface="Adobe Arabic" pitchFamily="18" charset="-78"/>
              </a:rPr>
              <a:t>   </a:t>
            </a:r>
            <a:r>
              <a:rPr lang="en-US" sz="1900" dirty="0">
                <a:solidFill>
                  <a:srgbClr val="FFFFFF"/>
                </a:solidFill>
                <a:cs typeface="Adobe Arabic" pitchFamily="18" charset="-78"/>
              </a:rPr>
              <a:t>Smart </a:t>
            </a:r>
            <a:r>
              <a:rPr lang="en-US" sz="1900" dirty="0" smtClean="0">
                <a:solidFill>
                  <a:srgbClr val="FFFFFF"/>
                </a:solidFill>
                <a:cs typeface="Adobe Arabic" pitchFamily="18" charset="-78"/>
              </a:rPr>
              <a:t>Adoption</a:t>
            </a:r>
            <a:endParaRPr lang="en-US" sz="1900" dirty="0">
              <a:solidFill>
                <a:srgbClr val="FFFFFF"/>
              </a:solidFill>
              <a:cs typeface="Adobe Arabic" pitchFamily="18" charset="-78"/>
            </a:endParaRPr>
          </a:p>
        </p:txBody>
      </p:sp>
    </p:spTree>
    <p:extLst>
      <p:ext uri="{BB962C8B-B14F-4D97-AF65-F5344CB8AC3E}">
        <p14:creationId xmlns:p14="http://schemas.microsoft.com/office/powerpoint/2010/main" val="123037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hevron 34"/>
          <p:cNvSpPr/>
          <p:nvPr/>
        </p:nvSpPr>
        <p:spPr>
          <a:xfrm>
            <a:off x="252240" y="1587062"/>
            <a:ext cx="3566160" cy="4204138"/>
          </a:xfrm>
          <a:prstGeom prst="chevron">
            <a:avLst>
              <a:gd name="adj" fmla="val 32128"/>
            </a:avLst>
          </a:prstGeom>
          <a:gradFill flip="none" rotWithShape="1">
            <a:gsLst>
              <a:gs pos="100000">
                <a:schemeClr val="accent1">
                  <a:lumMod val="50000"/>
                </a:schemeClr>
              </a:gs>
              <a:gs pos="25000">
                <a:schemeClr val="accent1"/>
              </a:gs>
              <a:gs pos="0">
                <a:schemeClr val="accent1">
                  <a:lumMod val="40000"/>
                  <a:lumOff val="60000"/>
                </a:schemeClr>
              </a:gs>
            </a:gsLst>
            <a:lin ang="2700000" scaled="1"/>
            <a:tileRect/>
          </a:gradFill>
          <a:ln w="19050">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200" b="1" dirty="0">
              <a:solidFill>
                <a:srgbClr val="FFFFFF"/>
              </a:solidFill>
              <a:effectLst>
                <a:outerShdw blurRad="127000" algn="ctr" rotWithShape="0">
                  <a:prstClr val="black">
                    <a:alpha val="40000"/>
                  </a:prstClr>
                </a:outerShdw>
              </a:effectLst>
              <a:cs typeface="Adobe Arabic" pitchFamily="18" charset="-78"/>
            </a:endParaRPr>
          </a:p>
        </p:txBody>
      </p:sp>
      <p:sp>
        <p:nvSpPr>
          <p:cNvPr id="39" name="Chevron 38"/>
          <p:cNvSpPr/>
          <p:nvPr/>
        </p:nvSpPr>
        <p:spPr>
          <a:xfrm>
            <a:off x="5622324" y="1587062"/>
            <a:ext cx="3566160" cy="4204138"/>
          </a:xfrm>
          <a:prstGeom prst="chevron">
            <a:avLst>
              <a:gd name="adj" fmla="val 32128"/>
            </a:avLst>
          </a:prstGeom>
          <a:gradFill flip="none" rotWithShape="1">
            <a:gsLst>
              <a:gs pos="100000">
                <a:schemeClr val="accent1">
                  <a:lumMod val="53000"/>
                </a:schemeClr>
              </a:gs>
              <a:gs pos="25000">
                <a:schemeClr val="accent1"/>
              </a:gs>
              <a:gs pos="0">
                <a:schemeClr val="accent1">
                  <a:lumMod val="40000"/>
                  <a:lumOff val="60000"/>
                </a:schemeClr>
              </a:gs>
            </a:gsLst>
            <a:lin ang="2700000" scaled="1"/>
            <a:tileRect/>
          </a:gradFill>
          <a:ln w="19050">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200" b="1" dirty="0">
              <a:solidFill>
                <a:srgbClr val="FFFFFF"/>
              </a:solidFill>
              <a:effectLst>
                <a:outerShdw blurRad="127000" algn="ctr" rotWithShape="0">
                  <a:prstClr val="black">
                    <a:alpha val="40000"/>
                  </a:prstClr>
                </a:outerShdw>
              </a:effectLst>
              <a:cs typeface="Adobe Arabic" pitchFamily="18" charset="-78"/>
            </a:endParaRPr>
          </a:p>
        </p:txBody>
      </p:sp>
      <p:sp>
        <p:nvSpPr>
          <p:cNvPr id="40" name="Chevron 39"/>
          <p:cNvSpPr/>
          <p:nvPr/>
        </p:nvSpPr>
        <p:spPr>
          <a:xfrm>
            <a:off x="8307365" y="1587062"/>
            <a:ext cx="3566160" cy="4204138"/>
          </a:xfrm>
          <a:prstGeom prst="chevron">
            <a:avLst>
              <a:gd name="adj" fmla="val 32128"/>
            </a:avLst>
          </a:prstGeom>
          <a:gradFill flip="none" rotWithShape="1">
            <a:gsLst>
              <a:gs pos="100000">
                <a:schemeClr val="accent1">
                  <a:lumMod val="50000"/>
                </a:schemeClr>
              </a:gs>
              <a:gs pos="25000">
                <a:schemeClr val="accent1"/>
              </a:gs>
              <a:gs pos="0">
                <a:schemeClr val="accent1">
                  <a:lumMod val="40000"/>
                  <a:lumOff val="60000"/>
                </a:schemeClr>
              </a:gs>
            </a:gsLst>
            <a:lin ang="2700000" scaled="1"/>
            <a:tileRect/>
          </a:gradFill>
          <a:ln w="19050">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200" b="1" dirty="0">
              <a:solidFill>
                <a:srgbClr val="FFFFFF"/>
              </a:solidFill>
              <a:effectLst>
                <a:outerShdw blurRad="127000" algn="ctr" rotWithShape="0">
                  <a:prstClr val="black">
                    <a:alpha val="40000"/>
                  </a:prstClr>
                </a:outerShdw>
              </a:effectLst>
              <a:cs typeface="Adobe Arabic" pitchFamily="18" charset="-78"/>
            </a:endParaRPr>
          </a:p>
        </p:txBody>
      </p:sp>
      <p:sp>
        <p:nvSpPr>
          <p:cNvPr id="42" name="TextBox 41"/>
          <p:cNvSpPr txBox="1"/>
          <p:nvPr/>
        </p:nvSpPr>
        <p:spPr>
          <a:xfrm>
            <a:off x="1250689" y="1869769"/>
            <a:ext cx="1114151" cy="443198"/>
          </a:xfrm>
          <a:prstGeom prst="rect">
            <a:avLst/>
          </a:prstGeom>
        </p:spPr>
        <p:txBody>
          <a:bodyPr vert="horz" wrap="square" lIns="91440" tIns="45720" rIns="91440" bIns="45720" rtlCol="0">
            <a:spAutoFit/>
          </a:bodyPr>
          <a:lstStyle/>
          <a:p>
            <a:pPr>
              <a:lnSpc>
                <a:spcPct val="95000"/>
              </a:lnSpc>
              <a:spcBef>
                <a:spcPts val="600"/>
              </a:spcBef>
              <a:buClr>
                <a:schemeClr val="tx2"/>
              </a:buClr>
              <a:buSzPct val="90000"/>
            </a:pPr>
            <a:r>
              <a:rPr lang="en-US" sz="2400" dirty="0" smtClean="0">
                <a:solidFill>
                  <a:schemeClr val="bg1"/>
                </a:solidFill>
                <a:latin typeface="+mj-lt"/>
              </a:rPr>
              <a:t>Crawl</a:t>
            </a:r>
          </a:p>
        </p:txBody>
      </p:sp>
      <p:sp>
        <p:nvSpPr>
          <p:cNvPr id="38" name="Chevron 37"/>
          <p:cNvSpPr/>
          <p:nvPr/>
        </p:nvSpPr>
        <p:spPr>
          <a:xfrm>
            <a:off x="2947792" y="1587062"/>
            <a:ext cx="3566160" cy="4204138"/>
          </a:xfrm>
          <a:prstGeom prst="chevron">
            <a:avLst>
              <a:gd name="adj" fmla="val 32128"/>
            </a:avLst>
          </a:prstGeom>
          <a:gradFill flip="none" rotWithShape="1">
            <a:gsLst>
              <a:gs pos="100000">
                <a:schemeClr val="accent1">
                  <a:lumMod val="50000"/>
                </a:schemeClr>
              </a:gs>
              <a:gs pos="25000">
                <a:schemeClr val="accent1"/>
              </a:gs>
              <a:gs pos="0">
                <a:schemeClr val="accent1">
                  <a:lumMod val="40000"/>
                  <a:lumOff val="60000"/>
                </a:schemeClr>
              </a:gs>
            </a:gsLst>
            <a:lin ang="2700000" scaled="1"/>
            <a:tileRect/>
          </a:gradFill>
          <a:ln w="19050">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200" b="1" dirty="0">
              <a:solidFill>
                <a:srgbClr val="FFFFFF"/>
              </a:solidFill>
              <a:effectLst>
                <a:outerShdw blurRad="127000" algn="ctr" rotWithShape="0">
                  <a:prstClr val="black">
                    <a:alpha val="40000"/>
                  </a:prstClr>
                </a:outerShdw>
              </a:effectLst>
              <a:cs typeface="Adobe Arabic" pitchFamily="18" charset="-78"/>
            </a:endParaRPr>
          </a:p>
        </p:txBody>
      </p:sp>
      <p:sp>
        <p:nvSpPr>
          <p:cNvPr id="46" name="TextBox 45"/>
          <p:cNvSpPr txBox="1"/>
          <p:nvPr/>
        </p:nvSpPr>
        <p:spPr>
          <a:xfrm>
            <a:off x="4026690" y="1859259"/>
            <a:ext cx="975649" cy="443198"/>
          </a:xfrm>
          <a:prstGeom prst="rect">
            <a:avLst/>
          </a:prstGeom>
        </p:spPr>
        <p:txBody>
          <a:bodyPr vert="horz" wrap="square" lIns="91440" tIns="45720" rIns="91440" bIns="45720" rtlCol="0">
            <a:spAutoFit/>
          </a:bodyPr>
          <a:lstStyle/>
          <a:p>
            <a:pPr>
              <a:lnSpc>
                <a:spcPct val="95000"/>
              </a:lnSpc>
              <a:spcBef>
                <a:spcPts val="600"/>
              </a:spcBef>
              <a:buClr>
                <a:schemeClr val="tx2"/>
              </a:buClr>
              <a:buSzPct val="90000"/>
            </a:pPr>
            <a:r>
              <a:rPr lang="en-US" sz="2400" dirty="0" smtClean="0">
                <a:solidFill>
                  <a:schemeClr val="bg1"/>
                </a:solidFill>
                <a:latin typeface="+mj-lt"/>
              </a:rPr>
              <a:t>Walk</a:t>
            </a:r>
          </a:p>
        </p:txBody>
      </p:sp>
      <p:sp>
        <p:nvSpPr>
          <p:cNvPr id="47" name="TextBox 46"/>
          <p:cNvSpPr txBox="1"/>
          <p:nvPr/>
        </p:nvSpPr>
        <p:spPr>
          <a:xfrm>
            <a:off x="6660110" y="1859259"/>
            <a:ext cx="860389" cy="443198"/>
          </a:xfrm>
          <a:prstGeom prst="rect">
            <a:avLst/>
          </a:prstGeom>
        </p:spPr>
        <p:txBody>
          <a:bodyPr vert="horz" wrap="square" lIns="91440" tIns="45720" rIns="91440" bIns="45720" rtlCol="0">
            <a:spAutoFit/>
          </a:bodyPr>
          <a:lstStyle/>
          <a:p>
            <a:pPr>
              <a:lnSpc>
                <a:spcPct val="95000"/>
              </a:lnSpc>
              <a:spcBef>
                <a:spcPts val="600"/>
              </a:spcBef>
              <a:buClr>
                <a:schemeClr val="tx2"/>
              </a:buClr>
              <a:buSzPct val="90000"/>
            </a:pPr>
            <a:r>
              <a:rPr lang="en-US" sz="2400" dirty="0" smtClean="0">
                <a:solidFill>
                  <a:schemeClr val="bg1"/>
                </a:solidFill>
                <a:latin typeface="+mj-lt"/>
              </a:rPr>
              <a:t>Run</a:t>
            </a:r>
          </a:p>
        </p:txBody>
      </p:sp>
      <p:sp>
        <p:nvSpPr>
          <p:cNvPr id="48" name="TextBox 47"/>
          <p:cNvSpPr txBox="1"/>
          <p:nvPr/>
        </p:nvSpPr>
        <p:spPr>
          <a:xfrm>
            <a:off x="9268615" y="1859259"/>
            <a:ext cx="1143184" cy="443198"/>
          </a:xfrm>
          <a:prstGeom prst="rect">
            <a:avLst/>
          </a:prstGeom>
        </p:spPr>
        <p:txBody>
          <a:bodyPr vert="horz" wrap="square" lIns="91440" tIns="45720" rIns="91440" bIns="45720" rtlCol="0">
            <a:spAutoFit/>
          </a:bodyPr>
          <a:lstStyle/>
          <a:p>
            <a:pPr>
              <a:lnSpc>
                <a:spcPct val="95000"/>
              </a:lnSpc>
              <a:spcBef>
                <a:spcPts val="600"/>
              </a:spcBef>
              <a:buClr>
                <a:schemeClr val="tx2"/>
              </a:buClr>
              <a:buSzPct val="90000"/>
            </a:pPr>
            <a:r>
              <a:rPr lang="en-US" sz="2400" dirty="0" smtClean="0">
                <a:solidFill>
                  <a:schemeClr val="bg1"/>
                </a:solidFill>
                <a:latin typeface="+mj-lt"/>
              </a:rPr>
              <a:t>Sprint</a:t>
            </a:r>
          </a:p>
        </p:txBody>
      </p:sp>
      <p:sp>
        <p:nvSpPr>
          <p:cNvPr id="49" name="TextBox 48"/>
          <p:cNvSpPr txBox="1"/>
          <p:nvPr/>
        </p:nvSpPr>
        <p:spPr>
          <a:xfrm>
            <a:off x="1453416" y="4865690"/>
            <a:ext cx="906433" cy="443198"/>
          </a:xfrm>
          <a:prstGeom prst="rect">
            <a:avLst/>
          </a:prstGeom>
        </p:spPr>
        <p:txBody>
          <a:bodyPr vert="horz" wrap="square" lIns="91440" tIns="45720" rIns="91440" bIns="45720" rtlCol="0">
            <a:spAutoFit/>
          </a:bodyPr>
          <a:lstStyle/>
          <a:p>
            <a:pPr>
              <a:lnSpc>
                <a:spcPct val="95000"/>
              </a:lnSpc>
              <a:spcBef>
                <a:spcPts val="600"/>
              </a:spcBef>
              <a:buClr>
                <a:schemeClr val="tx2"/>
              </a:buClr>
              <a:buSzPct val="90000"/>
            </a:pPr>
            <a:r>
              <a:rPr lang="en-US" sz="2400" dirty="0" smtClean="0">
                <a:solidFill>
                  <a:schemeClr val="bg1"/>
                </a:solidFill>
                <a:latin typeface="+mj-lt"/>
              </a:rPr>
              <a:t>Pilot</a:t>
            </a:r>
          </a:p>
        </p:txBody>
      </p:sp>
      <p:sp>
        <p:nvSpPr>
          <p:cNvPr id="50" name="TextBox 49"/>
          <p:cNvSpPr txBox="1"/>
          <p:nvPr/>
        </p:nvSpPr>
        <p:spPr>
          <a:xfrm>
            <a:off x="3702678" y="4855180"/>
            <a:ext cx="2115538" cy="443198"/>
          </a:xfrm>
          <a:prstGeom prst="rect">
            <a:avLst/>
          </a:prstGeom>
        </p:spPr>
        <p:txBody>
          <a:bodyPr vert="horz" wrap="square" lIns="91440" tIns="45720" rIns="91440" bIns="45720" rtlCol="0">
            <a:spAutoFit/>
          </a:bodyPr>
          <a:lstStyle/>
          <a:p>
            <a:pPr>
              <a:lnSpc>
                <a:spcPct val="95000"/>
              </a:lnSpc>
              <a:spcBef>
                <a:spcPts val="600"/>
              </a:spcBef>
              <a:buClr>
                <a:schemeClr val="tx2"/>
              </a:buClr>
              <a:buSzPct val="90000"/>
            </a:pPr>
            <a:r>
              <a:rPr lang="en-US" sz="2400" dirty="0" smtClean="0">
                <a:solidFill>
                  <a:schemeClr val="bg1"/>
                </a:solidFill>
                <a:latin typeface="+mj-lt"/>
              </a:rPr>
              <a:t>2 customers</a:t>
            </a:r>
          </a:p>
        </p:txBody>
      </p:sp>
      <p:sp>
        <p:nvSpPr>
          <p:cNvPr id="51" name="TextBox 50"/>
          <p:cNvSpPr txBox="1"/>
          <p:nvPr/>
        </p:nvSpPr>
        <p:spPr>
          <a:xfrm>
            <a:off x="6178493" y="4855180"/>
            <a:ext cx="2257370" cy="443198"/>
          </a:xfrm>
          <a:prstGeom prst="rect">
            <a:avLst/>
          </a:prstGeom>
        </p:spPr>
        <p:txBody>
          <a:bodyPr vert="horz" wrap="square" lIns="91440" tIns="45720" rIns="91440" bIns="45720" rtlCol="0">
            <a:spAutoFit/>
          </a:bodyPr>
          <a:lstStyle/>
          <a:p>
            <a:pPr>
              <a:lnSpc>
                <a:spcPct val="95000"/>
              </a:lnSpc>
              <a:spcBef>
                <a:spcPts val="600"/>
              </a:spcBef>
              <a:buClr>
                <a:schemeClr val="tx2"/>
              </a:buClr>
              <a:buSzPct val="90000"/>
            </a:pPr>
            <a:r>
              <a:rPr lang="en-US" sz="2400" dirty="0" smtClean="0">
                <a:solidFill>
                  <a:schemeClr val="bg1"/>
                </a:solidFill>
                <a:latin typeface="+mj-lt"/>
              </a:rPr>
              <a:t>12 customers</a:t>
            </a:r>
          </a:p>
        </p:txBody>
      </p:sp>
      <p:sp>
        <p:nvSpPr>
          <p:cNvPr id="55" name="TextBox 54"/>
          <p:cNvSpPr txBox="1"/>
          <p:nvPr/>
        </p:nvSpPr>
        <p:spPr>
          <a:xfrm>
            <a:off x="9363209" y="4855180"/>
            <a:ext cx="1143184" cy="443198"/>
          </a:xfrm>
          <a:prstGeom prst="rect">
            <a:avLst/>
          </a:prstGeom>
        </p:spPr>
        <p:txBody>
          <a:bodyPr vert="horz" wrap="square" lIns="91440" tIns="45720" rIns="91440" bIns="45720" rtlCol="0">
            <a:spAutoFit/>
          </a:bodyPr>
          <a:lstStyle/>
          <a:p>
            <a:pPr>
              <a:lnSpc>
                <a:spcPct val="95000"/>
              </a:lnSpc>
              <a:spcBef>
                <a:spcPts val="600"/>
              </a:spcBef>
              <a:buClr>
                <a:schemeClr val="tx2"/>
              </a:buClr>
              <a:buSzPct val="90000"/>
            </a:pPr>
            <a:r>
              <a:rPr lang="en-US" sz="2400" dirty="0" smtClean="0">
                <a:solidFill>
                  <a:schemeClr val="bg1"/>
                </a:solidFill>
                <a:latin typeface="+mj-lt"/>
              </a:rPr>
              <a:t>Scale</a:t>
            </a:r>
          </a:p>
        </p:txBody>
      </p:sp>
      <p:sp>
        <p:nvSpPr>
          <p:cNvPr id="18" name="Title 1"/>
          <p:cNvSpPr>
            <a:spLocks noGrp="1"/>
          </p:cNvSpPr>
          <p:nvPr>
            <p:ph type="title"/>
          </p:nvPr>
        </p:nvSpPr>
        <p:spPr>
          <a:xfrm>
            <a:off x="306190" y="432215"/>
            <a:ext cx="11448832" cy="838200"/>
          </a:xfrm>
        </p:spPr>
        <p:txBody>
          <a:bodyPr/>
          <a:lstStyle/>
          <a:p>
            <a:r>
              <a:rPr lang="en-US" spc="0" dirty="0">
                <a:solidFill>
                  <a:srgbClr val="0080A5"/>
                </a:solidFill>
              </a:rPr>
              <a:t>Best practice:  Phased </a:t>
            </a:r>
            <a:r>
              <a:rPr lang="en-US" spc="0" dirty="0" smtClean="0">
                <a:solidFill>
                  <a:srgbClr val="0080A5"/>
                </a:solidFill>
              </a:rPr>
              <a:t>adoption</a:t>
            </a:r>
            <a:endParaRPr lang="en-US" spc="0" dirty="0">
              <a:solidFill>
                <a:srgbClr val="0080A5"/>
              </a:solidFill>
            </a:endParaRPr>
          </a:p>
        </p:txBody>
      </p:sp>
    </p:spTree>
    <p:extLst>
      <p:ext uri="{BB962C8B-B14F-4D97-AF65-F5344CB8AC3E}">
        <p14:creationId xmlns:p14="http://schemas.microsoft.com/office/powerpoint/2010/main" val="257058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0-#ppt_w/2"/>
                                          </p:val>
                                        </p:tav>
                                        <p:tav tm="100000">
                                          <p:val>
                                            <p:strVal val="#ppt_x"/>
                                          </p:val>
                                        </p:tav>
                                      </p:tavLst>
                                    </p:anim>
                                    <p:anim calcmode="lin" valueType="num">
                                      <p:cBhvr additive="base">
                                        <p:cTn id="14"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0-#ppt_w/2"/>
                                          </p:val>
                                        </p:tav>
                                        <p:tav tm="100000">
                                          <p:val>
                                            <p:strVal val="#ppt_x"/>
                                          </p:val>
                                        </p:tav>
                                      </p:tavLst>
                                    </p:anim>
                                    <p:anim calcmode="lin" valueType="num">
                                      <p:cBhvr additive="base">
                                        <p:cTn id="20"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0-#ppt_w/2"/>
                                          </p:val>
                                        </p:tav>
                                        <p:tav tm="100000">
                                          <p:val>
                                            <p:strVal val="#ppt_x"/>
                                          </p:val>
                                        </p:tav>
                                      </p:tavLst>
                                    </p:anim>
                                    <p:anim calcmode="lin" valueType="num">
                                      <p:cBhvr additive="base">
                                        <p:cTn id="26"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animBg="1"/>
      <p:bldP spid="40" grpId="0" animBg="1"/>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hevron 34"/>
          <p:cNvSpPr/>
          <p:nvPr/>
        </p:nvSpPr>
        <p:spPr>
          <a:xfrm>
            <a:off x="252240" y="1587062"/>
            <a:ext cx="3566160" cy="4204138"/>
          </a:xfrm>
          <a:prstGeom prst="chevron">
            <a:avLst>
              <a:gd name="adj" fmla="val 32128"/>
            </a:avLst>
          </a:prstGeom>
          <a:gradFill flip="none" rotWithShape="1">
            <a:gsLst>
              <a:gs pos="100000">
                <a:schemeClr val="accent1">
                  <a:lumMod val="50000"/>
                </a:schemeClr>
              </a:gs>
              <a:gs pos="25000">
                <a:schemeClr val="accent1"/>
              </a:gs>
              <a:gs pos="0">
                <a:schemeClr val="accent1">
                  <a:lumMod val="40000"/>
                  <a:lumOff val="60000"/>
                </a:schemeClr>
              </a:gs>
            </a:gsLst>
            <a:lin ang="2700000" scaled="1"/>
            <a:tileRect/>
          </a:gradFill>
          <a:ln w="19050">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200" b="1" dirty="0">
              <a:solidFill>
                <a:srgbClr val="FFFFFF"/>
              </a:solidFill>
              <a:effectLst>
                <a:outerShdw blurRad="127000" algn="ctr" rotWithShape="0">
                  <a:prstClr val="black">
                    <a:alpha val="40000"/>
                  </a:prstClr>
                </a:outerShdw>
              </a:effectLst>
              <a:cs typeface="Adobe Arabic" pitchFamily="18" charset="-78"/>
            </a:endParaRPr>
          </a:p>
        </p:txBody>
      </p:sp>
      <p:sp>
        <p:nvSpPr>
          <p:cNvPr id="39" name="Chevron 38"/>
          <p:cNvSpPr/>
          <p:nvPr/>
        </p:nvSpPr>
        <p:spPr>
          <a:xfrm>
            <a:off x="5622324" y="1587062"/>
            <a:ext cx="3566160" cy="4204138"/>
          </a:xfrm>
          <a:prstGeom prst="chevron">
            <a:avLst>
              <a:gd name="adj" fmla="val 32128"/>
            </a:avLst>
          </a:prstGeom>
          <a:solidFill>
            <a:schemeClr val="bg1">
              <a:lumMod val="65000"/>
              <a:alpha val="83000"/>
            </a:schemeClr>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200" b="1" dirty="0">
              <a:solidFill>
                <a:srgbClr val="FFFFFF"/>
              </a:solidFill>
              <a:effectLst>
                <a:outerShdw blurRad="127000" algn="ctr" rotWithShape="0">
                  <a:prstClr val="black">
                    <a:alpha val="40000"/>
                  </a:prstClr>
                </a:outerShdw>
              </a:effectLst>
              <a:cs typeface="Adobe Arabic" pitchFamily="18" charset="-78"/>
            </a:endParaRPr>
          </a:p>
        </p:txBody>
      </p:sp>
      <p:sp>
        <p:nvSpPr>
          <p:cNvPr id="40" name="Chevron 39"/>
          <p:cNvSpPr/>
          <p:nvPr/>
        </p:nvSpPr>
        <p:spPr>
          <a:xfrm>
            <a:off x="8307365" y="1587062"/>
            <a:ext cx="3566160" cy="4204138"/>
          </a:xfrm>
          <a:prstGeom prst="chevron">
            <a:avLst>
              <a:gd name="adj" fmla="val 32128"/>
            </a:avLst>
          </a:prstGeom>
          <a:solidFill>
            <a:schemeClr val="bg1">
              <a:lumMod val="65000"/>
              <a:alpha val="83000"/>
            </a:schemeClr>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200" b="1" dirty="0">
              <a:solidFill>
                <a:srgbClr val="FFFFFF"/>
              </a:solidFill>
              <a:effectLst>
                <a:outerShdw blurRad="127000" algn="ctr" rotWithShape="0">
                  <a:prstClr val="black">
                    <a:alpha val="40000"/>
                  </a:prstClr>
                </a:outerShdw>
              </a:effectLst>
              <a:cs typeface="Adobe Arabic" pitchFamily="18" charset="-78"/>
            </a:endParaRPr>
          </a:p>
        </p:txBody>
      </p:sp>
      <p:sp>
        <p:nvSpPr>
          <p:cNvPr id="42" name="TextBox 41"/>
          <p:cNvSpPr txBox="1"/>
          <p:nvPr/>
        </p:nvSpPr>
        <p:spPr>
          <a:xfrm>
            <a:off x="1250689" y="1869769"/>
            <a:ext cx="1114151" cy="443198"/>
          </a:xfrm>
          <a:prstGeom prst="rect">
            <a:avLst/>
          </a:prstGeom>
        </p:spPr>
        <p:txBody>
          <a:bodyPr vert="horz" wrap="square" lIns="91440" tIns="45720" rIns="91440" bIns="45720" rtlCol="0">
            <a:spAutoFit/>
          </a:bodyPr>
          <a:lstStyle/>
          <a:p>
            <a:pPr>
              <a:lnSpc>
                <a:spcPct val="95000"/>
              </a:lnSpc>
              <a:spcBef>
                <a:spcPts val="600"/>
              </a:spcBef>
              <a:buClr>
                <a:schemeClr val="tx2"/>
              </a:buClr>
              <a:buSzPct val="90000"/>
            </a:pPr>
            <a:r>
              <a:rPr lang="en-US" sz="2400" dirty="0" smtClean="0">
                <a:solidFill>
                  <a:schemeClr val="bg1"/>
                </a:solidFill>
                <a:latin typeface="+mj-lt"/>
              </a:rPr>
              <a:t>Crawl</a:t>
            </a:r>
          </a:p>
        </p:txBody>
      </p:sp>
      <p:sp>
        <p:nvSpPr>
          <p:cNvPr id="38" name="Chevron 37"/>
          <p:cNvSpPr/>
          <p:nvPr/>
        </p:nvSpPr>
        <p:spPr>
          <a:xfrm>
            <a:off x="2947792" y="1587062"/>
            <a:ext cx="3566160" cy="4204138"/>
          </a:xfrm>
          <a:prstGeom prst="chevron">
            <a:avLst>
              <a:gd name="adj" fmla="val 32128"/>
            </a:avLst>
          </a:prstGeom>
          <a:gradFill flip="none" rotWithShape="1">
            <a:gsLst>
              <a:gs pos="100000">
                <a:schemeClr val="accent1">
                  <a:lumMod val="50000"/>
                </a:schemeClr>
              </a:gs>
              <a:gs pos="25000">
                <a:schemeClr val="accent1"/>
              </a:gs>
              <a:gs pos="0">
                <a:schemeClr val="accent1">
                  <a:lumMod val="40000"/>
                  <a:lumOff val="60000"/>
                </a:schemeClr>
              </a:gs>
            </a:gsLst>
            <a:lin ang="2700000" scaled="1"/>
            <a:tileRect/>
          </a:gradFill>
          <a:ln w="19050">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200" b="1" dirty="0">
              <a:solidFill>
                <a:srgbClr val="FFFFFF"/>
              </a:solidFill>
              <a:effectLst>
                <a:outerShdw blurRad="127000" algn="ctr" rotWithShape="0">
                  <a:prstClr val="black">
                    <a:alpha val="40000"/>
                  </a:prstClr>
                </a:outerShdw>
              </a:effectLst>
              <a:cs typeface="Adobe Arabic" pitchFamily="18" charset="-78"/>
            </a:endParaRPr>
          </a:p>
        </p:txBody>
      </p:sp>
      <p:sp>
        <p:nvSpPr>
          <p:cNvPr id="46" name="TextBox 45"/>
          <p:cNvSpPr txBox="1"/>
          <p:nvPr/>
        </p:nvSpPr>
        <p:spPr>
          <a:xfrm>
            <a:off x="4026690" y="1859259"/>
            <a:ext cx="975649" cy="443198"/>
          </a:xfrm>
          <a:prstGeom prst="rect">
            <a:avLst/>
          </a:prstGeom>
        </p:spPr>
        <p:txBody>
          <a:bodyPr vert="horz" wrap="square" lIns="91440" tIns="45720" rIns="91440" bIns="45720" rtlCol="0">
            <a:spAutoFit/>
          </a:bodyPr>
          <a:lstStyle/>
          <a:p>
            <a:pPr>
              <a:lnSpc>
                <a:spcPct val="95000"/>
              </a:lnSpc>
              <a:spcBef>
                <a:spcPts val="600"/>
              </a:spcBef>
              <a:buClr>
                <a:schemeClr val="tx2"/>
              </a:buClr>
              <a:buSzPct val="90000"/>
            </a:pPr>
            <a:r>
              <a:rPr lang="en-US" sz="2400" dirty="0" smtClean="0">
                <a:solidFill>
                  <a:schemeClr val="bg1"/>
                </a:solidFill>
                <a:latin typeface="+mj-lt"/>
              </a:rPr>
              <a:t>Walk</a:t>
            </a:r>
          </a:p>
        </p:txBody>
      </p:sp>
      <p:sp>
        <p:nvSpPr>
          <p:cNvPr id="47" name="TextBox 46"/>
          <p:cNvSpPr txBox="1"/>
          <p:nvPr/>
        </p:nvSpPr>
        <p:spPr>
          <a:xfrm>
            <a:off x="6660110" y="1859259"/>
            <a:ext cx="860389" cy="443198"/>
          </a:xfrm>
          <a:prstGeom prst="rect">
            <a:avLst/>
          </a:prstGeom>
        </p:spPr>
        <p:txBody>
          <a:bodyPr vert="horz" wrap="square" lIns="91440" tIns="45720" rIns="91440" bIns="45720" rtlCol="0">
            <a:spAutoFit/>
          </a:bodyPr>
          <a:lstStyle/>
          <a:p>
            <a:pPr>
              <a:lnSpc>
                <a:spcPct val="95000"/>
              </a:lnSpc>
              <a:spcBef>
                <a:spcPts val="600"/>
              </a:spcBef>
              <a:buClr>
                <a:schemeClr val="tx2"/>
              </a:buClr>
              <a:buSzPct val="90000"/>
            </a:pPr>
            <a:r>
              <a:rPr lang="en-US" sz="2400" dirty="0" smtClean="0">
                <a:solidFill>
                  <a:schemeClr val="bg1"/>
                </a:solidFill>
                <a:latin typeface="+mj-lt"/>
              </a:rPr>
              <a:t>Run</a:t>
            </a:r>
          </a:p>
        </p:txBody>
      </p:sp>
      <p:sp>
        <p:nvSpPr>
          <p:cNvPr id="48" name="TextBox 47"/>
          <p:cNvSpPr txBox="1"/>
          <p:nvPr/>
        </p:nvSpPr>
        <p:spPr>
          <a:xfrm>
            <a:off x="9268615" y="1859259"/>
            <a:ext cx="1143184" cy="443198"/>
          </a:xfrm>
          <a:prstGeom prst="rect">
            <a:avLst/>
          </a:prstGeom>
        </p:spPr>
        <p:txBody>
          <a:bodyPr vert="horz" wrap="square" lIns="91440" tIns="45720" rIns="91440" bIns="45720" rtlCol="0">
            <a:spAutoFit/>
          </a:bodyPr>
          <a:lstStyle/>
          <a:p>
            <a:pPr>
              <a:lnSpc>
                <a:spcPct val="95000"/>
              </a:lnSpc>
              <a:spcBef>
                <a:spcPts val="600"/>
              </a:spcBef>
              <a:buClr>
                <a:schemeClr val="tx2"/>
              </a:buClr>
              <a:buSzPct val="90000"/>
            </a:pPr>
            <a:r>
              <a:rPr lang="en-US" sz="2400" dirty="0" smtClean="0">
                <a:solidFill>
                  <a:schemeClr val="bg1"/>
                </a:solidFill>
                <a:latin typeface="+mj-lt"/>
              </a:rPr>
              <a:t>Sprint</a:t>
            </a:r>
          </a:p>
        </p:txBody>
      </p:sp>
      <p:sp>
        <p:nvSpPr>
          <p:cNvPr id="49" name="TextBox 48"/>
          <p:cNvSpPr txBox="1"/>
          <p:nvPr/>
        </p:nvSpPr>
        <p:spPr>
          <a:xfrm>
            <a:off x="1453416" y="4865690"/>
            <a:ext cx="906433" cy="443198"/>
          </a:xfrm>
          <a:prstGeom prst="rect">
            <a:avLst/>
          </a:prstGeom>
        </p:spPr>
        <p:txBody>
          <a:bodyPr vert="horz" wrap="square" lIns="91440" tIns="45720" rIns="91440" bIns="45720" rtlCol="0">
            <a:spAutoFit/>
          </a:bodyPr>
          <a:lstStyle/>
          <a:p>
            <a:pPr>
              <a:lnSpc>
                <a:spcPct val="95000"/>
              </a:lnSpc>
              <a:spcBef>
                <a:spcPts val="600"/>
              </a:spcBef>
              <a:buClr>
                <a:schemeClr val="tx2"/>
              </a:buClr>
              <a:buSzPct val="90000"/>
            </a:pPr>
            <a:r>
              <a:rPr lang="en-US" sz="2400" dirty="0" smtClean="0">
                <a:solidFill>
                  <a:schemeClr val="bg1"/>
                </a:solidFill>
                <a:latin typeface="+mj-lt"/>
              </a:rPr>
              <a:t>Pilot</a:t>
            </a:r>
          </a:p>
        </p:txBody>
      </p:sp>
      <p:sp>
        <p:nvSpPr>
          <p:cNvPr id="50" name="TextBox 49"/>
          <p:cNvSpPr txBox="1"/>
          <p:nvPr/>
        </p:nvSpPr>
        <p:spPr>
          <a:xfrm>
            <a:off x="3702678" y="4855180"/>
            <a:ext cx="2115538" cy="443198"/>
          </a:xfrm>
          <a:prstGeom prst="rect">
            <a:avLst/>
          </a:prstGeom>
        </p:spPr>
        <p:txBody>
          <a:bodyPr vert="horz" wrap="square" lIns="91440" tIns="45720" rIns="91440" bIns="45720" rtlCol="0">
            <a:spAutoFit/>
          </a:bodyPr>
          <a:lstStyle/>
          <a:p>
            <a:pPr>
              <a:lnSpc>
                <a:spcPct val="95000"/>
              </a:lnSpc>
              <a:spcBef>
                <a:spcPts val="600"/>
              </a:spcBef>
              <a:buClr>
                <a:schemeClr val="tx2"/>
              </a:buClr>
              <a:buSzPct val="90000"/>
            </a:pPr>
            <a:r>
              <a:rPr lang="en-US" sz="2400" dirty="0" smtClean="0">
                <a:solidFill>
                  <a:schemeClr val="bg1"/>
                </a:solidFill>
                <a:latin typeface="+mj-lt"/>
              </a:rPr>
              <a:t>2 customers</a:t>
            </a:r>
          </a:p>
        </p:txBody>
      </p:sp>
      <p:sp>
        <p:nvSpPr>
          <p:cNvPr id="51" name="TextBox 50"/>
          <p:cNvSpPr txBox="1"/>
          <p:nvPr/>
        </p:nvSpPr>
        <p:spPr>
          <a:xfrm>
            <a:off x="6178493" y="4855180"/>
            <a:ext cx="2257370" cy="443198"/>
          </a:xfrm>
          <a:prstGeom prst="rect">
            <a:avLst/>
          </a:prstGeom>
        </p:spPr>
        <p:txBody>
          <a:bodyPr vert="horz" wrap="square" lIns="91440" tIns="45720" rIns="91440" bIns="45720" rtlCol="0">
            <a:spAutoFit/>
          </a:bodyPr>
          <a:lstStyle/>
          <a:p>
            <a:pPr>
              <a:lnSpc>
                <a:spcPct val="95000"/>
              </a:lnSpc>
              <a:spcBef>
                <a:spcPts val="600"/>
              </a:spcBef>
              <a:buClr>
                <a:schemeClr val="tx2"/>
              </a:buClr>
              <a:buSzPct val="90000"/>
            </a:pPr>
            <a:r>
              <a:rPr lang="en-US" sz="2400" dirty="0" smtClean="0">
                <a:solidFill>
                  <a:schemeClr val="bg1"/>
                </a:solidFill>
                <a:latin typeface="+mj-lt"/>
              </a:rPr>
              <a:t>12 customers</a:t>
            </a:r>
          </a:p>
        </p:txBody>
      </p:sp>
      <p:sp>
        <p:nvSpPr>
          <p:cNvPr id="55" name="TextBox 54"/>
          <p:cNvSpPr txBox="1"/>
          <p:nvPr/>
        </p:nvSpPr>
        <p:spPr>
          <a:xfrm>
            <a:off x="9363209" y="4855180"/>
            <a:ext cx="1143184" cy="443198"/>
          </a:xfrm>
          <a:prstGeom prst="rect">
            <a:avLst/>
          </a:prstGeom>
        </p:spPr>
        <p:txBody>
          <a:bodyPr vert="horz" wrap="square" lIns="91440" tIns="45720" rIns="91440" bIns="45720" rtlCol="0">
            <a:spAutoFit/>
          </a:bodyPr>
          <a:lstStyle/>
          <a:p>
            <a:pPr>
              <a:lnSpc>
                <a:spcPct val="95000"/>
              </a:lnSpc>
              <a:spcBef>
                <a:spcPts val="600"/>
              </a:spcBef>
              <a:buClr>
                <a:schemeClr val="tx2"/>
              </a:buClr>
              <a:buSzPct val="90000"/>
            </a:pPr>
            <a:r>
              <a:rPr lang="en-US" sz="2400" dirty="0" smtClean="0">
                <a:solidFill>
                  <a:schemeClr val="bg1"/>
                </a:solidFill>
                <a:latin typeface="+mj-lt"/>
              </a:rPr>
              <a:t>Scale</a:t>
            </a:r>
          </a:p>
        </p:txBody>
      </p:sp>
      <p:sp>
        <p:nvSpPr>
          <p:cNvPr id="18" name="Title 1"/>
          <p:cNvSpPr>
            <a:spLocks noGrp="1"/>
          </p:cNvSpPr>
          <p:nvPr>
            <p:ph type="title"/>
          </p:nvPr>
        </p:nvSpPr>
        <p:spPr>
          <a:xfrm>
            <a:off x="306190" y="432215"/>
            <a:ext cx="11448832" cy="838200"/>
          </a:xfrm>
        </p:spPr>
        <p:txBody>
          <a:bodyPr/>
          <a:lstStyle/>
          <a:p>
            <a:r>
              <a:rPr lang="en-US" spc="0" dirty="0">
                <a:solidFill>
                  <a:srgbClr val="0080A5"/>
                </a:solidFill>
              </a:rPr>
              <a:t>Best practice:  Phased </a:t>
            </a:r>
            <a:r>
              <a:rPr lang="en-US" spc="0" dirty="0" smtClean="0">
                <a:solidFill>
                  <a:srgbClr val="0080A5"/>
                </a:solidFill>
              </a:rPr>
              <a:t>adoption</a:t>
            </a:r>
            <a:endParaRPr lang="en-US" spc="0" dirty="0">
              <a:solidFill>
                <a:srgbClr val="0080A5"/>
              </a:solidFill>
            </a:endParaRPr>
          </a:p>
        </p:txBody>
      </p:sp>
    </p:spTree>
    <p:extLst>
      <p:ext uri="{BB962C8B-B14F-4D97-AF65-F5344CB8AC3E}">
        <p14:creationId xmlns:p14="http://schemas.microsoft.com/office/powerpoint/2010/main" val="367024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306190" y="432215"/>
            <a:ext cx="11448832" cy="838200"/>
          </a:xfrm>
        </p:spPr>
        <p:txBody>
          <a:bodyPr/>
          <a:lstStyle/>
          <a:p>
            <a:r>
              <a:rPr lang="en-US" spc="0" dirty="0">
                <a:solidFill>
                  <a:srgbClr val="0080A5"/>
                </a:solidFill>
              </a:rPr>
              <a:t>Coverage </a:t>
            </a:r>
            <a:r>
              <a:rPr lang="en-US" spc="0" dirty="0" smtClean="0">
                <a:solidFill>
                  <a:srgbClr val="0080A5"/>
                </a:solidFill>
              </a:rPr>
              <a:t>opportunity </a:t>
            </a:r>
            <a:r>
              <a:rPr lang="en-US" spc="0" dirty="0">
                <a:solidFill>
                  <a:srgbClr val="0080A5"/>
                </a:solidFill>
              </a:rPr>
              <a:t>in a </a:t>
            </a:r>
            <a:r>
              <a:rPr lang="en-US" spc="0" dirty="0" smtClean="0">
                <a:solidFill>
                  <a:srgbClr val="0080A5"/>
                </a:solidFill>
              </a:rPr>
              <a:t>customer network</a:t>
            </a:r>
            <a:endParaRPr lang="en-US" spc="0" dirty="0">
              <a:solidFill>
                <a:srgbClr val="0080A5"/>
              </a:solidFill>
            </a:endParaRPr>
          </a:p>
        </p:txBody>
      </p:sp>
      <p:graphicFrame>
        <p:nvGraphicFramePr>
          <p:cNvPr id="14" name="Table 13"/>
          <p:cNvGraphicFramePr>
            <a:graphicFrameLocks noGrp="1"/>
          </p:cNvGraphicFramePr>
          <p:nvPr>
            <p:extLst>
              <p:ext uri="{D42A27DB-BD31-4B8C-83A1-F6EECF244321}">
                <p14:modId xmlns:p14="http://schemas.microsoft.com/office/powerpoint/2010/main" val="91938150"/>
              </p:ext>
            </p:extLst>
          </p:nvPr>
        </p:nvGraphicFramePr>
        <p:xfrm>
          <a:off x="737839" y="1308319"/>
          <a:ext cx="4422666" cy="4537212"/>
        </p:xfrm>
        <a:graphic>
          <a:graphicData uri="http://schemas.openxmlformats.org/drawingml/2006/table">
            <a:tbl>
              <a:tblPr/>
              <a:tblGrid>
                <a:gridCol w="3308569"/>
                <a:gridCol w="1114097"/>
              </a:tblGrid>
              <a:tr h="178676">
                <a:tc>
                  <a:txBody>
                    <a:bodyPr/>
                    <a:lstStyle/>
                    <a:p>
                      <a:pPr algn="l" fontAlgn="b"/>
                      <a:r>
                        <a:rPr lang="en-US" sz="1800" b="0" i="0" u="none" strike="noStrike" dirty="0">
                          <a:solidFill>
                            <a:srgbClr val="000000"/>
                          </a:solidFill>
                          <a:effectLst/>
                          <a:latin typeface="Calibri"/>
                        </a:rPr>
                        <a:t>Contract Status</a:t>
                      </a:r>
                    </a:p>
                  </a:txBody>
                  <a:tcPr marL="8710" marR="8710" marT="6534"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l" fontAlgn="b"/>
                      <a:endParaRPr lang="en-US" sz="1600" b="0" i="0" u="none" strike="noStrike">
                        <a:solidFill>
                          <a:srgbClr val="000000"/>
                        </a:solidFill>
                        <a:effectLst/>
                        <a:latin typeface="Calibri"/>
                      </a:endParaRPr>
                    </a:p>
                  </a:txBody>
                  <a:tcPr marL="8710" marR="8710" marT="6534" marB="0" anchor="b">
                    <a:lnL>
                      <a:noFill/>
                    </a:lnL>
                    <a:lnR>
                      <a:noFill/>
                    </a:lnR>
                    <a:lnT>
                      <a:noFill/>
                    </a:lnT>
                    <a:lnB>
                      <a:noFill/>
                    </a:lnB>
                  </a:tcPr>
                </a:tc>
              </a:tr>
              <a:tr h="178676">
                <a:tc>
                  <a:txBody>
                    <a:bodyPr/>
                    <a:lstStyle/>
                    <a:p>
                      <a:pPr algn="l" fontAlgn="b"/>
                      <a:endParaRPr lang="en-US" sz="1600" b="0" i="0" u="none" strike="noStrike" dirty="0">
                        <a:solidFill>
                          <a:srgbClr val="000000"/>
                        </a:solidFill>
                        <a:effectLst/>
                        <a:latin typeface="Calibri"/>
                      </a:endParaRPr>
                    </a:p>
                  </a:txBody>
                  <a:tcPr marL="8710" marR="8710" marT="6534"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600" b="0" i="0" u="none" strike="noStrike">
                        <a:solidFill>
                          <a:srgbClr val="000000"/>
                        </a:solidFill>
                        <a:effectLst/>
                        <a:latin typeface="Calibri"/>
                      </a:endParaRPr>
                    </a:p>
                  </a:txBody>
                  <a:tcPr marL="8710" marR="8710" marT="6534" marB="0" anchor="b">
                    <a:lnL>
                      <a:noFill/>
                    </a:lnL>
                    <a:lnR>
                      <a:noFill/>
                    </a:lnR>
                    <a:lnT>
                      <a:noFill/>
                    </a:lnT>
                    <a:lnB>
                      <a:noFill/>
                    </a:lnB>
                  </a:tcPr>
                </a:tc>
              </a:tr>
              <a:tr h="178676">
                <a:tc>
                  <a:txBody>
                    <a:bodyPr/>
                    <a:lstStyle/>
                    <a:p>
                      <a:pPr algn="l" fontAlgn="b"/>
                      <a:r>
                        <a:rPr lang="en-US" sz="1600" b="1" i="0" u="none" strike="noStrike" dirty="0">
                          <a:solidFill>
                            <a:srgbClr val="000000"/>
                          </a:solidFill>
                          <a:effectLst/>
                          <a:latin typeface="Calibri"/>
                        </a:rPr>
                        <a:t>Count of Contract Status</a:t>
                      </a:r>
                    </a:p>
                  </a:txBody>
                  <a:tcPr marL="8710" marR="8710" marT="6534" marB="0" anchor="b">
                    <a:lnL>
                      <a:noFill/>
                    </a:lnL>
                    <a:lnR>
                      <a:noFill/>
                    </a:lnR>
                    <a:lnT>
                      <a:noFill/>
                    </a:lnT>
                    <a:lnB>
                      <a:noFill/>
                    </a:lnB>
                    <a:solidFill>
                      <a:srgbClr val="DCE6F1"/>
                    </a:solidFill>
                  </a:tcPr>
                </a:tc>
                <a:tc>
                  <a:txBody>
                    <a:bodyPr/>
                    <a:lstStyle/>
                    <a:p>
                      <a:pPr algn="l" fontAlgn="b"/>
                      <a:r>
                        <a:rPr lang="en-US" sz="1600" b="1" i="0" u="none" strike="noStrike" dirty="0" smtClean="0">
                          <a:solidFill>
                            <a:srgbClr val="000000"/>
                          </a:solidFill>
                          <a:effectLst/>
                          <a:latin typeface="Calibri"/>
                        </a:rPr>
                        <a:t># of Chassis</a:t>
                      </a:r>
                      <a:endParaRPr lang="en-US" sz="1600" b="1" i="0" u="none" strike="noStrike" dirty="0">
                        <a:solidFill>
                          <a:srgbClr val="000000"/>
                        </a:solidFill>
                        <a:effectLst/>
                        <a:latin typeface="Calibri"/>
                      </a:endParaRPr>
                    </a:p>
                  </a:txBody>
                  <a:tcPr marL="8710" marR="8710" marT="6534" marB="0" anchor="b">
                    <a:lnL>
                      <a:noFill/>
                    </a:lnL>
                    <a:lnR>
                      <a:noFill/>
                    </a:lnR>
                    <a:lnT>
                      <a:noFill/>
                    </a:lnT>
                    <a:lnB>
                      <a:noFill/>
                    </a:lnB>
                    <a:solidFill>
                      <a:srgbClr val="DCE6F1"/>
                    </a:solidFill>
                  </a:tcPr>
                </a:tc>
              </a:tr>
              <a:tr h="178676">
                <a:tc>
                  <a:txBody>
                    <a:bodyPr/>
                    <a:lstStyle/>
                    <a:p>
                      <a:pPr algn="l" fontAlgn="b"/>
                      <a:r>
                        <a:rPr lang="en-US" sz="1600" b="0" i="0" u="none" strike="noStrike" dirty="0">
                          <a:solidFill>
                            <a:srgbClr val="000000"/>
                          </a:solidFill>
                          <a:effectLst/>
                          <a:latin typeface="Calibri"/>
                        </a:rPr>
                        <a:t>-</a:t>
                      </a:r>
                    </a:p>
                  </a:txBody>
                  <a:tcPr marL="8710" marR="8710" marT="6534" marB="0" anchor="b">
                    <a:lnL>
                      <a:noFill/>
                    </a:lnL>
                    <a:lnR>
                      <a:noFill/>
                    </a:lnR>
                    <a:lnT w="6350" cap="flat" cmpd="sng" algn="ctr">
                      <a:noFill/>
                      <a:prstDash val="solid"/>
                      <a:round/>
                      <a:headEnd type="none" w="med" len="med"/>
                      <a:tailEnd type="none" w="med" len="med"/>
                    </a:lnT>
                    <a:lnB>
                      <a:noFill/>
                    </a:lnB>
                  </a:tcPr>
                </a:tc>
                <a:tc>
                  <a:txBody>
                    <a:bodyPr/>
                    <a:lstStyle/>
                    <a:p>
                      <a:pPr algn="l" fontAlgn="b"/>
                      <a:endParaRPr lang="en-US" sz="1600" b="0" i="0" u="none" strike="noStrike">
                        <a:solidFill>
                          <a:srgbClr val="000000"/>
                        </a:solidFill>
                        <a:effectLst/>
                        <a:latin typeface="Calibri"/>
                      </a:endParaRPr>
                    </a:p>
                  </a:txBody>
                  <a:tcPr marL="8710" marR="8710" marT="6534" marB="0" anchor="b">
                    <a:lnL>
                      <a:noFill/>
                    </a:lnL>
                    <a:lnR>
                      <a:noFill/>
                    </a:lnR>
                    <a:lnT w="6350" cap="flat" cmpd="sng" algn="ctr">
                      <a:noFill/>
                      <a:prstDash val="solid"/>
                      <a:round/>
                      <a:headEnd type="none" w="med" len="med"/>
                      <a:tailEnd type="none" w="med" len="med"/>
                    </a:lnT>
                    <a:lnB>
                      <a:noFill/>
                    </a:lnB>
                  </a:tcPr>
                </a:tc>
              </a:tr>
              <a:tr h="178676">
                <a:tc>
                  <a:txBody>
                    <a:bodyPr/>
                    <a:lstStyle/>
                    <a:p>
                      <a:pPr algn="l" fontAlgn="b"/>
                      <a:r>
                        <a:rPr lang="en-US" sz="1600" b="0" i="0" u="none" strike="noStrike" dirty="0">
                          <a:solidFill>
                            <a:srgbClr val="000000"/>
                          </a:solidFill>
                          <a:effectLst/>
                          <a:latin typeface="Calibri"/>
                        </a:rPr>
                        <a:t>Catalyst </a:t>
                      </a:r>
                      <a:r>
                        <a:rPr lang="en-US" sz="1600" b="0" i="0" u="none" strike="noStrike" dirty="0" err="1">
                          <a:solidFill>
                            <a:srgbClr val="000000"/>
                          </a:solidFill>
                          <a:effectLst/>
                          <a:latin typeface="Calibri"/>
                        </a:rPr>
                        <a:t>2960S</a:t>
                      </a:r>
                      <a:r>
                        <a:rPr lang="en-US" sz="1600" b="0" i="0" u="none" strike="noStrike" dirty="0">
                          <a:solidFill>
                            <a:srgbClr val="000000"/>
                          </a:solidFill>
                          <a:effectLst/>
                          <a:latin typeface="Calibri"/>
                        </a:rPr>
                        <a:t>-</a:t>
                      </a:r>
                      <a:r>
                        <a:rPr lang="en-US" sz="1600" b="0" i="0" u="none" strike="noStrike" dirty="0" err="1">
                          <a:solidFill>
                            <a:srgbClr val="000000"/>
                          </a:solidFill>
                          <a:effectLst/>
                          <a:latin typeface="Calibri"/>
                        </a:rPr>
                        <a:t>48FPS</a:t>
                      </a:r>
                      <a:r>
                        <a:rPr lang="en-US" sz="1600" b="0" i="0" u="none" strike="noStrike" dirty="0">
                          <a:solidFill>
                            <a:srgbClr val="000000"/>
                          </a:solidFill>
                          <a:effectLst/>
                          <a:latin typeface="Calibri"/>
                        </a:rPr>
                        <a:t>-L Switch</a:t>
                      </a:r>
                    </a:p>
                  </a:txBody>
                  <a:tcPr marL="8710" marR="8710" marT="6534" marB="0" anchor="b">
                    <a:lnL>
                      <a:noFill/>
                    </a:lnL>
                    <a:lnR>
                      <a:noFill/>
                    </a:lnR>
                    <a:lnT>
                      <a:noFill/>
                    </a:lnT>
                    <a:lnB>
                      <a:noFill/>
                    </a:lnB>
                  </a:tcPr>
                </a:tc>
                <a:tc>
                  <a:txBody>
                    <a:bodyPr/>
                    <a:lstStyle/>
                    <a:p>
                      <a:pPr algn="r" fontAlgn="b"/>
                      <a:r>
                        <a:rPr lang="en-US" sz="1600" b="0" i="0" u="none" strike="noStrike">
                          <a:solidFill>
                            <a:srgbClr val="000000"/>
                          </a:solidFill>
                          <a:effectLst/>
                          <a:latin typeface="Calibri"/>
                        </a:rPr>
                        <a:t>1</a:t>
                      </a:r>
                    </a:p>
                  </a:txBody>
                  <a:tcPr marL="8710" marR="8710" marT="6534" marB="0" anchor="b">
                    <a:lnL>
                      <a:noFill/>
                    </a:lnL>
                    <a:lnR>
                      <a:noFill/>
                    </a:lnR>
                    <a:lnT>
                      <a:noFill/>
                    </a:lnT>
                    <a:lnB>
                      <a:noFill/>
                    </a:lnB>
                  </a:tcPr>
                </a:tc>
              </a:tr>
              <a:tr h="178676">
                <a:tc>
                  <a:txBody>
                    <a:bodyPr/>
                    <a:lstStyle/>
                    <a:p>
                      <a:pPr algn="l" fontAlgn="b"/>
                      <a:r>
                        <a:rPr lang="en-US" sz="1600" b="0" i="0" u="none" strike="noStrike" dirty="0">
                          <a:solidFill>
                            <a:srgbClr val="000000"/>
                          </a:solidFill>
                          <a:effectLst/>
                          <a:latin typeface="Calibri"/>
                        </a:rPr>
                        <a:t>Catalyst </a:t>
                      </a:r>
                      <a:r>
                        <a:rPr lang="en-US" sz="1600" b="0" i="0" u="none" strike="noStrike" dirty="0" err="1">
                          <a:solidFill>
                            <a:srgbClr val="000000"/>
                          </a:solidFill>
                          <a:effectLst/>
                          <a:latin typeface="Calibri"/>
                        </a:rPr>
                        <a:t>2960S</a:t>
                      </a:r>
                      <a:r>
                        <a:rPr lang="en-US" sz="1600" b="0" i="0" u="none" strike="noStrike" dirty="0">
                          <a:solidFill>
                            <a:srgbClr val="000000"/>
                          </a:solidFill>
                          <a:effectLst/>
                          <a:latin typeface="Calibri"/>
                        </a:rPr>
                        <a:t>-</a:t>
                      </a:r>
                      <a:r>
                        <a:rPr lang="en-US" sz="1600" b="0" i="0" u="none" strike="noStrike" dirty="0" err="1">
                          <a:solidFill>
                            <a:srgbClr val="000000"/>
                          </a:solidFill>
                          <a:effectLst/>
                          <a:latin typeface="Calibri"/>
                        </a:rPr>
                        <a:t>48LPS</a:t>
                      </a:r>
                      <a:r>
                        <a:rPr lang="en-US" sz="1600" b="0" i="0" u="none" strike="noStrike" dirty="0">
                          <a:solidFill>
                            <a:srgbClr val="000000"/>
                          </a:solidFill>
                          <a:effectLst/>
                          <a:latin typeface="Calibri"/>
                        </a:rPr>
                        <a:t>-L Switch</a:t>
                      </a:r>
                    </a:p>
                  </a:txBody>
                  <a:tcPr marL="8710" marR="8710" marT="6534" marB="0" anchor="b">
                    <a:lnL>
                      <a:noFill/>
                    </a:lnL>
                    <a:lnR>
                      <a:noFill/>
                    </a:lnR>
                    <a:lnT>
                      <a:noFill/>
                    </a:lnT>
                    <a:lnB>
                      <a:noFill/>
                    </a:lnB>
                  </a:tcPr>
                </a:tc>
                <a:tc>
                  <a:txBody>
                    <a:bodyPr/>
                    <a:lstStyle/>
                    <a:p>
                      <a:pPr algn="r" fontAlgn="b"/>
                      <a:r>
                        <a:rPr lang="en-US" sz="1600" b="0" i="0" u="none" strike="noStrike">
                          <a:solidFill>
                            <a:srgbClr val="000000"/>
                          </a:solidFill>
                          <a:effectLst/>
                          <a:latin typeface="Calibri"/>
                        </a:rPr>
                        <a:t>8</a:t>
                      </a:r>
                    </a:p>
                  </a:txBody>
                  <a:tcPr marL="8710" marR="8710" marT="6534" marB="0" anchor="b">
                    <a:lnL>
                      <a:noFill/>
                    </a:lnL>
                    <a:lnR>
                      <a:noFill/>
                    </a:lnR>
                    <a:lnT>
                      <a:noFill/>
                    </a:lnT>
                    <a:lnB>
                      <a:noFill/>
                    </a:lnB>
                  </a:tcPr>
                </a:tc>
              </a:tr>
              <a:tr h="178676">
                <a:tc>
                  <a:txBody>
                    <a:bodyPr/>
                    <a:lstStyle/>
                    <a:p>
                      <a:pPr algn="l" fontAlgn="b"/>
                      <a:r>
                        <a:rPr lang="en-US" sz="1600" b="0" i="0" u="none" strike="noStrike">
                          <a:solidFill>
                            <a:srgbClr val="000000"/>
                          </a:solidFill>
                          <a:effectLst/>
                          <a:latin typeface="Calibri"/>
                        </a:rPr>
                        <a:t>Catalyst 2960S-48TS-L Switch</a:t>
                      </a:r>
                    </a:p>
                  </a:txBody>
                  <a:tcPr marL="8710" marR="8710" marT="6534" marB="0" anchor="b">
                    <a:lnL>
                      <a:noFill/>
                    </a:lnL>
                    <a:lnR>
                      <a:noFill/>
                    </a:lnR>
                    <a:lnT>
                      <a:noFill/>
                    </a:lnT>
                    <a:lnB>
                      <a:noFill/>
                    </a:lnB>
                  </a:tcPr>
                </a:tc>
                <a:tc>
                  <a:txBody>
                    <a:bodyPr/>
                    <a:lstStyle/>
                    <a:p>
                      <a:pPr algn="r" fontAlgn="b"/>
                      <a:r>
                        <a:rPr lang="en-US" sz="1600" b="0" i="0" u="none" strike="noStrike">
                          <a:solidFill>
                            <a:srgbClr val="000000"/>
                          </a:solidFill>
                          <a:effectLst/>
                          <a:latin typeface="Calibri"/>
                        </a:rPr>
                        <a:t>1</a:t>
                      </a:r>
                    </a:p>
                  </a:txBody>
                  <a:tcPr marL="8710" marR="8710" marT="6534" marB="0" anchor="b">
                    <a:lnL>
                      <a:noFill/>
                    </a:lnL>
                    <a:lnR>
                      <a:noFill/>
                    </a:lnR>
                    <a:lnT>
                      <a:noFill/>
                    </a:lnT>
                    <a:lnB>
                      <a:noFill/>
                    </a:lnB>
                  </a:tcPr>
                </a:tc>
              </a:tr>
              <a:tr h="178676">
                <a:tc>
                  <a:txBody>
                    <a:bodyPr/>
                    <a:lstStyle/>
                    <a:p>
                      <a:pPr algn="l" fontAlgn="b"/>
                      <a:r>
                        <a:rPr lang="en-US" sz="1600" b="0" i="0" u="none" strike="noStrike" dirty="0">
                          <a:solidFill>
                            <a:srgbClr val="000000"/>
                          </a:solidFill>
                          <a:effectLst/>
                          <a:latin typeface="Calibri"/>
                        </a:rPr>
                        <a:t>Cisco 1841 Integrated Services Router</a:t>
                      </a:r>
                    </a:p>
                  </a:txBody>
                  <a:tcPr marL="8710" marR="8710" marT="6534" marB="0" anchor="b">
                    <a:lnL>
                      <a:noFill/>
                    </a:lnL>
                    <a:lnR>
                      <a:noFill/>
                    </a:lnR>
                    <a:lnT>
                      <a:noFill/>
                    </a:lnT>
                    <a:lnB>
                      <a:noFill/>
                    </a:lnB>
                  </a:tcPr>
                </a:tc>
                <a:tc>
                  <a:txBody>
                    <a:bodyPr/>
                    <a:lstStyle/>
                    <a:p>
                      <a:pPr algn="r" fontAlgn="b"/>
                      <a:r>
                        <a:rPr lang="en-US" sz="1600" b="0" i="0" u="none" strike="noStrike">
                          <a:solidFill>
                            <a:srgbClr val="000000"/>
                          </a:solidFill>
                          <a:effectLst/>
                          <a:latin typeface="Calibri"/>
                        </a:rPr>
                        <a:t>6</a:t>
                      </a:r>
                    </a:p>
                  </a:txBody>
                  <a:tcPr marL="8710" marR="8710" marT="6534" marB="0" anchor="b">
                    <a:lnL>
                      <a:noFill/>
                    </a:lnL>
                    <a:lnR>
                      <a:noFill/>
                    </a:lnR>
                    <a:lnT>
                      <a:noFill/>
                    </a:lnT>
                    <a:lnB>
                      <a:noFill/>
                    </a:lnB>
                  </a:tcPr>
                </a:tc>
              </a:tr>
              <a:tr h="178676">
                <a:tc>
                  <a:txBody>
                    <a:bodyPr/>
                    <a:lstStyle/>
                    <a:p>
                      <a:pPr algn="l" fontAlgn="b"/>
                      <a:r>
                        <a:rPr lang="en-US" sz="1600" b="0" i="0" u="none" strike="noStrike" dirty="0">
                          <a:solidFill>
                            <a:srgbClr val="000000"/>
                          </a:solidFill>
                          <a:effectLst/>
                          <a:latin typeface="Calibri"/>
                        </a:rPr>
                        <a:t>Cisco 1941 Integrated Services Router</a:t>
                      </a:r>
                    </a:p>
                  </a:txBody>
                  <a:tcPr marL="8710" marR="8710" marT="6534" marB="0" anchor="b">
                    <a:lnL>
                      <a:noFill/>
                    </a:lnL>
                    <a:lnR>
                      <a:noFill/>
                    </a:lnR>
                    <a:lnT>
                      <a:noFill/>
                    </a:lnT>
                    <a:lnB>
                      <a:noFill/>
                    </a:lnB>
                  </a:tcPr>
                </a:tc>
                <a:tc>
                  <a:txBody>
                    <a:bodyPr/>
                    <a:lstStyle/>
                    <a:p>
                      <a:pPr algn="r" fontAlgn="b"/>
                      <a:r>
                        <a:rPr lang="en-US" sz="1600" b="0" i="0" u="none" strike="noStrike">
                          <a:solidFill>
                            <a:srgbClr val="000000"/>
                          </a:solidFill>
                          <a:effectLst/>
                          <a:latin typeface="Calibri"/>
                        </a:rPr>
                        <a:t>2</a:t>
                      </a:r>
                    </a:p>
                  </a:txBody>
                  <a:tcPr marL="8710" marR="8710" marT="6534" marB="0" anchor="b">
                    <a:lnL>
                      <a:noFill/>
                    </a:lnL>
                    <a:lnR>
                      <a:noFill/>
                    </a:lnR>
                    <a:lnT>
                      <a:noFill/>
                    </a:lnT>
                    <a:lnB>
                      <a:noFill/>
                    </a:lnB>
                  </a:tcPr>
                </a:tc>
              </a:tr>
              <a:tr h="178676">
                <a:tc>
                  <a:txBody>
                    <a:bodyPr/>
                    <a:lstStyle/>
                    <a:p>
                      <a:pPr algn="l" fontAlgn="b"/>
                      <a:r>
                        <a:rPr lang="en-US" sz="1600" b="0" i="0" u="none" strike="noStrike" dirty="0">
                          <a:solidFill>
                            <a:srgbClr val="000000"/>
                          </a:solidFill>
                          <a:effectLst/>
                          <a:latin typeface="Calibri"/>
                        </a:rPr>
                        <a:t>Cisco 2811 Integrated Services Router</a:t>
                      </a:r>
                    </a:p>
                  </a:txBody>
                  <a:tcPr marL="8710" marR="8710" marT="6534" marB="0" anchor="b">
                    <a:lnL>
                      <a:noFill/>
                    </a:lnL>
                    <a:lnR>
                      <a:noFill/>
                    </a:lnR>
                    <a:lnT>
                      <a:noFill/>
                    </a:lnT>
                    <a:lnB>
                      <a:noFill/>
                    </a:lnB>
                  </a:tcPr>
                </a:tc>
                <a:tc>
                  <a:txBody>
                    <a:bodyPr/>
                    <a:lstStyle/>
                    <a:p>
                      <a:pPr algn="r" fontAlgn="b"/>
                      <a:r>
                        <a:rPr lang="en-US" sz="1600" b="0" i="0" u="none" strike="noStrike">
                          <a:solidFill>
                            <a:srgbClr val="000000"/>
                          </a:solidFill>
                          <a:effectLst/>
                          <a:latin typeface="Calibri"/>
                        </a:rPr>
                        <a:t>19</a:t>
                      </a:r>
                    </a:p>
                  </a:txBody>
                  <a:tcPr marL="8710" marR="8710" marT="6534" marB="0" anchor="b">
                    <a:lnL>
                      <a:noFill/>
                    </a:lnL>
                    <a:lnR>
                      <a:noFill/>
                    </a:lnR>
                    <a:lnT>
                      <a:noFill/>
                    </a:lnT>
                    <a:lnB>
                      <a:noFill/>
                    </a:lnB>
                  </a:tcPr>
                </a:tc>
              </a:tr>
              <a:tr h="178676">
                <a:tc>
                  <a:txBody>
                    <a:bodyPr/>
                    <a:lstStyle/>
                    <a:p>
                      <a:pPr algn="l" fontAlgn="b"/>
                      <a:r>
                        <a:rPr lang="en-US" sz="1600" b="0" i="0" u="none" strike="noStrike" dirty="0">
                          <a:solidFill>
                            <a:srgbClr val="000000"/>
                          </a:solidFill>
                          <a:effectLst/>
                          <a:latin typeface="Calibri"/>
                        </a:rPr>
                        <a:t>Cisco 2851 Integrated Services Router</a:t>
                      </a:r>
                    </a:p>
                  </a:txBody>
                  <a:tcPr marL="8710" marR="8710" marT="6534" marB="0" anchor="b">
                    <a:lnL>
                      <a:noFill/>
                    </a:lnL>
                    <a:lnR>
                      <a:noFill/>
                    </a:lnR>
                    <a:lnT>
                      <a:noFill/>
                    </a:lnT>
                    <a:lnB>
                      <a:noFill/>
                    </a:lnB>
                  </a:tcPr>
                </a:tc>
                <a:tc>
                  <a:txBody>
                    <a:bodyPr/>
                    <a:lstStyle/>
                    <a:p>
                      <a:pPr algn="r" fontAlgn="b"/>
                      <a:r>
                        <a:rPr lang="en-US" sz="1600" b="0" i="0" u="none" strike="noStrike">
                          <a:solidFill>
                            <a:srgbClr val="000000"/>
                          </a:solidFill>
                          <a:effectLst/>
                          <a:latin typeface="Calibri"/>
                        </a:rPr>
                        <a:t>2</a:t>
                      </a:r>
                    </a:p>
                  </a:txBody>
                  <a:tcPr marL="8710" marR="8710" marT="6534" marB="0" anchor="b">
                    <a:lnL>
                      <a:noFill/>
                    </a:lnL>
                    <a:lnR>
                      <a:noFill/>
                    </a:lnR>
                    <a:lnT>
                      <a:noFill/>
                    </a:lnT>
                    <a:lnB>
                      <a:noFill/>
                    </a:lnB>
                  </a:tcPr>
                </a:tc>
              </a:tr>
              <a:tr h="178676">
                <a:tc>
                  <a:txBody>
                    <a:bodyPr/>
                    <a:lstStyle/>
                    <a:p>
                      <a:pPr algn="l" fontAlgn="b"/>
                      <a:r>
                        <a:rPr lang="en-US" sz="1600" b="0" i="0" u="none" strike="noStrike" dirty="0">
                          <a:solidFill>
                            <a:srgbClr val="000000"/>
                          </a:solidFill>
                          <a:effectLst/>
                          <a:latin typeface="Calibri"/>
                        </a:rPr>
                        <a:t>Cisco 2911 Integrated Services Router</a:t>
                      </a:r>
                    </a:p>
                  </a:txBody>
                  <a:tcPr marL="8710" marR="8710" marT="6534" marB="0" anchor="b">
                    <a:lnL>
                      <a:noFill/>
                    </a:lnL>
                    <a:lnR>
                      <a:noFill/>
                    </a:lnR>
                    <a:lnT>
                      <a:noFill/>
                    </a:lnT>
                    <a:lnB>
                      <a:noFill/>
                    </a:lnB>
                  </a:tcPr>
                </a:tc>
                <a:tc>
                  <a:txBody>
                    <a:bodyPr/>
                    <a:lstStyle/>
                    <a:p>
                      <a:pPr algn="r" fontAlgn="b"/>
                      <a:r>
                        <a:rPr lang="en-US" sz="1600" b="0" i="0" u="none" strike="noStrike">
                          <a:solidFill>
                            <a:srgbClr val="000000"/>
                          </a:solidFill>
                          <a:effectLst/>
                          <a:latin typeface="Calibri"/>
                        </a:rPr>
                        <a:t>8</a:t>
                      </a:r>
                    </a:p>
                  </a:txBody>
                  <a:tcPr marL="8710" marR="8710" marT="6534" marB="0" anchor="b">
                    <a:lnL>
                      <a:noFill/>
                    </a:lnL>
                    <a:lnR>
                      <a:noFill/>
                    </a:lnR>
                    <a:lnT>
                      <a:noFill/>
                    </a:lnT>
                    <a:lnB>
                      <a:noFill/>
                    </a:lnB>
                  </a:tcPr>
                </a:tc>
              </a:tr>
              <a:tr h="178676">
                <a:tc>
                  <a:txBody>
                    <a:bodyPr/>
                    <a:lstStyle/>
                    <a:p>
                      <a:pPr algn="l" fontAlgn="b"/>
                      <a:r>
                        <a:rPr lang="en-US" sz="1600" b="0" i="0" u="none" strike="noStrike" dirty="0">
                          <a:solidFill>
                            <a:srgbClr val="000000"/>
                          </a:solidFill>
                          <a:effectLst/>
                          <a:latin typeface="Calibri"/>
                        </a:rPr>
                        <a:t>Cisco 837 ADSL Broadband Router</a:t>
                      </a:r>
                    </a:p>
                  </a:txBody>
                  <a:tcPr marL="8710" marR="8710" marT="6534" marB="0" anchor="b">
                    <a:lnL>
                      <a:noFill/>
                    </a:lnL>
                    <a:lnR>
                      <a:noFill/>
                    </a:lnR>
                    <a:lnT>
                      <a:noFill/>
                    </a:lnT>
                    <a:lnB>
                      <a:noFill/>
                    </a:lnB>
                  </a:tcPr>
                </a:tc>
                <a:tc>
                  <a:txBody>
                    <a:bodyPr/>
                    <a:lstStyle/>
                    <a:p>
                      <a:pPr algn="r" fontAlgn="b"/>
                      <a:r>
                        <a:rPr lang="en-US" sz="1600" b="0" i="0" u="none" strike="noStrike">
                          <a:solidFill>
                            <a:srgbClr val="000000"/>
                          </a:solidFill>
                          <a:effectLst/>
                          <a:latin typeface="Calibri"/>
                        </a:rPr>
                        <a:t>2</a:t>
                      </a:r>
                    </a:p>
                  </a:txBody>
                  <a:tcPr marL="8710" marR="8710" marT="6534" marB="0" anchor="b">
                    <a:lnL>
                      <a:noFill/>
                    </a:lnL>
                    <a:lnR>
                      <a:noFill/>
                    </a:lnR>
                    <a:lnT>
                      <a:noFill/>
                    </a:lnT>
                    <a:lnB>
                      <a:noFill/>
                    </a:lnB>
                  </a:tcPr>
                </a:tc>
              </a:tr>
              <a:tr h="178676">
                <a:tc>
                  <a:txBody>
                    <a:bodyPr/>
                    <a:lstStyle/>
                    <a:p>
                      <a:pPr algn="l" fontAlgn="b"/>
                      <a:r>
                        <a:rPr lang="en-US" sz="1600" b="0" i="0" u="none" strike="noStrike" dirty="0">
                          <a:solidFill>
                            <a:srgbClr val="000000"/>
                          </a:solidFill>
                          <a:effectLst/>
                          <a:latin typeface="Calibri"/>
                        </a:rPr>
                        <a:t>Cisco 877 Integrated Services Router</a:t>
                      </a:r>
                    </a:p>
                  </a:txBody>
                  <a:tcPr marL="8710" marR="8710" marT="6534" marB="0" anchor="b">
                    <a:lnL>
                      <a:noFill/>
                    </a:lnL>
                    <a:lnR>
                      <a:noFill/>
                    </a:lnR>
                    <a:lnT>
                      <a:noFill/>
                    </a:lnT>
                    <a:lnB>
                      <a:noFill/>
                    </a:lnB>
                  </a:tcPr>
                </a:tc>
                <a:tc>
                  <a:txBody>
                    <a:bodyPr/>
                    <a:lstStyle/>
                    <a:p>
                      <a:pPr algn="r" fontAlgn="b"/>
                      <a:r>
                        <a:rPr lang="en-US" sz="1600" b="0" i="0" u="none" strike="noStrike">
                          <a:solidFill>
                            <a:srgbClr val="000000"/>
                          </a:solidFill>
                          <a:effectLst/>
                          <a:latin typeface="Calibri"/>
                        </a:rPr>
                        <a:t>2</a:t>
                      </a:r>
                    </a:p>
                  </a:txBody>
                  <a:tcPr marL="8710" marR="8710" marT="6534" marB="0" anchor="b">
                    <a:lnL>
                      <a:noFill/>
                    </a:lnL>
                    <a:lnR>
                      <a:noFill/>
                    </a:lnR>
                    <a:lnT>
                      <a:noFill/>
                    </a:lnT>
                    <a:lnB>
                      <a:noFill/>
                    </a:lnB>
                  </a:tcPr>
                </a:tc>
              </a:tr>
              <a:tr h="178676">
                <a:tc>
                  <a:txBody>
                    <a:bodyPr/>
                    <a:lstStyle/>
                    <a:p>
                      <a:pPr algn="l" fontAlgn="b"/>
                      <a:r>
                        <a:rPr lang="en-US" sz="1600" b="0" i="0" u="none" strike="noStrike" dirty="0">
                          <a:solidFill>
                            <a:srgbClr val="000000"/>
                          </a:solidFill>
                          <a:effectLst/>
                          <a:latin typeface="Calibri"/>
                        </a:rPr>
                        <a:t>Cisco ASR 1001 Router</a:t>
                      </a:r>
                    </a:p>
                  </a:txBody>
                  <a:tcPr marL="8710" marR="8710" marT="6534" marB="0" anchor="b">
                    <a:lnL>
                      <a:noFill/>
                    </a:lnL>
                    <a:lnR>
                      <a:noFill/>
                    </a:lnR>
                    <a:lnT>
                      <a:noFill/>
                    </a:lnT>
                    <a:lnB>
                      <a:noFill/>
                    </a:lnB>
                  </a:tcPr>
                </a:tc>
                <a:tc>
                  <a:txBody>
                    <a:bodyPr/>
                    <a:lstStyle/>
                    <a:p>
                      <a:pPr algn="r" fontAlgn="b"/>
                      <a:r>
                        <a:rPr lang="en-US" sz="1600" b="0" i="0" u="none" strike="noStrike">
                          <a:solidFill>
                            <a:srgbClr val="000000"/>
                          </a:solidFill>
                          <a:effectLst/>
                          <a:latin typeface="Calibri"/>
                        </a:rPr>
                        <a:t>2</a:t>
                      </a:r>
                    </a:p>
                  </a:txBody>
                  <a:tcPr marL="8710" marR="8710" marT="6534" marB="0" anchor="b">
                    <a:lnL>
                      <a:noFill/>
                    </a:lnL>
                    <a:lnR>
                      <a:noFill/>
                    </a:lnR>
                    <a:lnT>
                      <a:noFill/>
                    </a:lnT>
                    <a:lnB>
                      <a:noFill/>
                    </a:lnB>
                  </a:tcPr>
                </a:tc>
              </a:tr>
              <a:tr h="178676">
                <a:tc>
                  <a:txBody>
                    <a:bodyPr/>
                    <a:lstStyle/>
                    <a:p>
                      <a:pPr algn="l" fontAlgn="b"/>
                      <a:r>
                        <a:rPr lang="en-US" sz="1600" b="0" i="0" u="none" strike="noStrike" dirty="0">
                          <a:solidFill>
                            <a:srgbClr val="000000"/>
                          </a:solidFill>
                          <a:effectLst/>
                          <a:latin typeface="Calibri"/>
                        </a:rPr>
                        <a:t>Cisco ME </a:t>
                      </a:r>
                      <a:r>
                        <a:rPr lang="en-US" sz="1600" b="0" i="0" u="none" strike="noStrike" dirty="0" err="1">
                          <a:solidFill>
                            <a:srgbClr val="000000"/>
                          </a:solidFill>
                          <a:effectLst/>
                          <a:latin typeface="Calibri"/>
                        </a:rPr>
                        <a:t>3400G</a:t>
                      </a:r>
                      <a:r>
                        <a:rPr lang="en-US" sz="1600" b="0" i="0" u="none" strike="noStrike" dirty="0">
                          <a:solidFill>
                            <a:srgbClr val="000000"/>
                          </a:solidFill>
                          <a:effectLst/>
                          <a:latin typeface="Calibri"/>
                        </a:rPr>
                        <a:t>-</a:t>
                      </a:r>
                      <a:r>
                        <a:rPr lang="en-US" sz="1600" b="0" i="0" u="none" strike="noStrike" dirty="0" err="1">
                          <a:solidFill>
                            <a:srgbClr val="000000"/>
                          </a:solidFill>
                          <a:effectLst/>
                          <a:latin typeface="Calibri"/>
                        </a:rPr>
                        <a:t>12CS</a:t>
                      </a:r>
                      <a:r>
                        <a:rPr lang="en-US" sz="1600" b="0" i="0" u="none" strike="noStrike" dirty="0">
                          <a:solidFill>
                            <a:srgbClr val="000000"/>
                          </a:solidFill>
                          <a:effectLst/>
                          <a:latin typeface="Calibri"/>
                        </a:rPr>
                        <a:t>-A Switch</a:t>
                      </a:r>
                    </a:p>
                  </a:txBody>
                  <a:tcPr marL="8710" marR="8710" marT="6534" marB="0" anchor="b">
                    <a:lnL>
                      <a:noFill/>
                    </a:lnL>
                    <a:lnR>
                      <a:noFill/>
                    </a:lnR>
                    <a:lnT>
                      <a:noFill/>
                    </a:lnT>
                    <a:lnB>
                      <a:noFill/>
                    </a:lnB>
                  </a:tcPr>
                </a:tc>
                <a:tc>
                  <a:txBody>
                    <a:bodyPr/>
                    <a:lstStyle/>
                    <a:p>
                      <a:pPr algn="r" fontAlgn="b"/>
                      <a:r>
                        <a:rPr lang="en-US" sz="1600" b="0" i="0" u="none" strike="noStrike">
                          <a:solidFill>
                            <a:srgbClr val="000000"/>
                          </a:solidFill>
                          <a:effectLst/>
                          <a:latin typeface="Calibri"/>
                        </a:rPr>
                        <a:t>2</a:t>
                      </a:r>
                    </a:p>
                  </a:txBody>
                  <a:tcPr marL="8710" marR="8710" marT="6534" marB="0" anchor="b">
                    <a:lnL>
                      <a:noFill/>
                    </a:lnL>
                    <a:lnR>
                      <a:noFill/>
                    </a:lnR>
                    <a:lnT>
                      <a:noFill/>
                    </a:lnT>
                    <a:lnB>
                      <a:noFill/>
                    </a:lnB>
                  </a:tcPr>
                </a:tc>
              </a:tr>
              <a:tr h="178676">
                <a:tc>
                  <a:txBody>
                    <a:bodyPr/>
                    <a:lstStyle/>
                    <a:p>
                      <a:pPr algn="l" fontAlgn="b"/>
                      <a:r>
                        <a:rPr lang="en-US" sz="1600" b="0" i="0" u="none" strike="noStrike" dirty="0" err="1">
                          <a:solidFill>
                            <a:srgbClr val="000000"/>
                          </a:solidFill>
                          <a:effectLst/>
                          <a:latin typeface="Calibri"/>
                        </a:rPr>
                        <a:t>ME3400</a:t>
                      </a:r>
                      <a:endParaRPr lang="en-US" sz="1600" b="0" i="0" u="none" strike="noStrike" dirty="0">
                        <a:solidFill>
                          <a:srgbClr val="000000"/>
                        </a:solidFill>
                        <a:effectLst/>
                        <a:latin typeface="Calibri"/>
                      </a:endParaRPr>
                    </a:p>
                  </a:txBody>
                  <a:tcPr marL="8710" marR="8710" marT="6534"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a:rPr>
                        <a:t>1</a:t>
                      </a:r>
                    </a:p>
                  </a:txBody>
                  <a:tcPr marL="8710" marR="8710" marT="6534" marB="0" anchor="b">
                    <a:lnL>
                      <a:noFill/>
                    </a:lnL>
                    <a:lnR>
                      <a:noFill/>
                    </a:lnR>
                    <a:lnT>
                      <a:noFill/>
                    </a:lnT>
                    <a:lnB>
                      <a:noFill/>
                    </a:lnB>
                  </a:tcPr>
                </a:tc>
              </a:tr>
              <a:tr h="178676">
                <a:tc>
                  <a:txBody>
                    <a:bodyPr/>
                    <a:lstStyle/>
                    <a:p>
                      <a:pPr algn="l" fontAlgn="b"/>
                      <a:r>
                        <a:rPr lang="en-US" sz="1600" b="1" i="0" u="none" strike="noStrike" dirty="0">
                          <a:solidFill>
                            <a:srgbClr val="000000"/>
                          </a:solidFill>
                          <a:effectLst/>
                          <a:latin typeface="Calibri"/>
                        </a:rPr>
                        <a:t>Grand Total</a:t>
                      </a:r>
                    </a:p>
                  </a:txBody>
                  <a:tcPr marL="8710" marR="8710" marT="6534" marB="0" anchor="b">
                    <a:lnL>
                      <a:noFill/>
                    </a:lnL>
                    <a:lnR>
                      <a:noFill/>
                    </a:lnR>
                    <a:lnT w="6350" cap="flat" cmpd="sng" algn="ctr">
                      <a:noFill/>
                      <a:prstDash val="solid"/>
                      <a:round/>
                      <a:headEnd type="none" w="med" len="med"/>
                      <a:tailEnd type="none" w="med" len="med"/>
                    </a:lnT>
                    <a:lnB>
                      <a:noFill/>
                    </a:lnB>
                    <a:solidFill>
                      <a:srgbClr val="DCE6F1"/>
                    </a:solidFill>
                  </a:tcPr>
                </a:tc>
                <a:tc>
                  <a:txBody>
                    <a:bodyPr/>
                    <a:lstStyle/>
                    <a:p>
                      <a:pPr algn="r" fontAlgn="b"/>
                      <a:r>
                        <a:rPr lang="en-US" sz="1600" b="1" i="0" u="none" strike="noStrike" dirty="0" smtClean="0">
                          <a:solidFill>
                            <a:srgbClr val="000000"/>
                          </a:solidFill>
                          <a:effectLst/>
                          <a:latin typeface="Calibri"/>
                        </a:rPr>
                        <a:t>56</a:t>
                      </a:r>
                      <a:endParaRPr lang="en-US" sz="1600" b="1" i="0" u="none" strike="noStrike" dirty="0">
                        <a:solidFill>
                          <a:srgbClr val="000000"/>
                        </a:solidFill>
                        <a:effectLst/>
                        <a:latin typeface="Calibri"/>
                      </a:endParaRPr>
                    </a:p>
                  </a:txBody>
                  <a:tcPr marL="8710" marR="8710" marT="6534" marB="0" anchor="b">
                    <a:lnL>
                      <a:noFill/>
                    </a:lnL>
                    <a:lnR>
                      <a:noFill/>
                    </a:lnR>
                    <a:lnT w="6350" cap="flat" cmpd="sng" algn="ctr">
                      <a:noFill/>
                      <a:prstDash val="solid"/>
                      <a:round/>
                      <a:headEnd type="none" w="med" len="med"/>
                      <a:tailEnd type="none" w="med" len="med"/>
                    </a:lnT>
                    <a:lnB>
                      <a:noFill/>
                    </a:lnB>
                    <a:solidFill>
                      <a:srgbClr val="DCE6F1"/>
                    </a:solidFill>
                  </a:tcPr>
                </a:tc>
              </a:tr>
            </a:tbl>
          </a:graphicData>
        </a:graphic>
      </p:graphicFrame>
      <p:sp>
        <p:nvSpPr>
          <p:cNvPr id="4" name="Rounded Rectangle 3"/>
          <p:cNvSpPr/>
          <p:nvPr/>
        </p:nvSpPr>
        <p:spPr>
          <a:xfrm>
            <a:off x="4635062" y="5602013"/>
            <a:ext cx="662152" cy="252248"/>
          </a:xfrm>
          <a:prstGeom prst="roundRect">
            <a:avLst/>
          </a:prstGeom>
          <a:noFill/>
          <a:ln w="50800">
            <a:solidFill>
              <a:srgbClr val="0096D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6" name="Chevron 25"/>
          <p:cNvSpPr/>
          <p:nvPr/>
        </p:nvSpPr>
        <p:spPr>
          <a:xfrm>
            <a:off x="619125" y="6087259"/>
            <a:ext cx="3899099" cy="365760"/>
          </a:xfrm>
          <a:prstGeom prst="chevron">
            <a:avLst>
              <a:gd name="adj" fmla="val 32128"/>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r>
              <a:rPr lang="en-US" sz="1900" dirty="0">
                <a:solidFill>
                  <a:srgbClr val="FFFFFF"/>
                </a:solidFill>
              </a:rPr>
              <a:t>   </a:t>
            </a:r>
            <a:r>
              <a:rPr lang="en-US" dirty="0" smtClean="0">
                <a:solidFill>
                  <a:srgbClr val="5F5F5F"/>
                </a:solidFill>
              </a:rPr>
              <a:t>Operations &amp; Delivery</a:t>
            </a:r>
            <a:endParaRPr lang="en-US" sz="1600" dirty="0">
              <a:solidFill>
                <a:srgbClr val="5F5F5F"/>
              </a:solidFill>
            </a:endParaRPr>
          </a:p>
        </p:txBody>
      </p:sp>
      <p:sp>
        <p:nvSpPr>
          <p:cNvPr id="27" name="Chevron 26"/>
          <p:cNvSpPr/>
          <p:nvPr/>
        </p:nvSpPr>
        <p:spPr>
          <a:xfrm>
            <a:off x="7795558" y="6086324"/>
            <a:ext cx="3676206" cy="365760"/>
          </a:xfrm>
          <a:prstGeom prst="chevron">
            <a:avLst>
              <a:gd name="adj" fmla="val 32128"/>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r>
              <a:rPr lang="en-US" sz="1900" dirty="0">
                <a:solidFill>
                  <a:srgbClr val="FFFFFF"/>
                </a:solidFill>
              </a:rPr>
              <a:t>   </a:t>
            </a:r>
            <a:r>
              <a:rPr lang="en-US" dirty="0" smtClean="0">
                <a:solidFill>
                  <a:srgbClr val="5F5F5F"/>
                </a:solidFill>
              </a:rPr>
              <a:t>Go-to-Market &amp; Scale</a:t>
            </a:r>
            <a:endParaRPr lang="en-US" sz="1600" dirty="0">
              <a:solidFill>
                <a:srgbClr val="5F5F5F"/>
              </a:solidFill>
            </a:endParaRPr>
          </a:p>
        </p:txBody>
      </p:sp>
      <p:sp>
        <p:nvSpPr>
          <p:cNvPr id="28" name="Chevron 27"/>
          <p:cNvSpPr/>
          <p:nvPr/>
        </p:nvSpPr>
        <p:spPr>
          <a:xfrm>
            <a:off x="4433696" y="6089111"/>
            <a:ext cx="3451682" cy="365760"/>
          </a:xfrm>
          <a:prstGeom prst="chevron">
            <a:avLst>
              <a:gd name="adj" fmla="val 32128"/>
            </a:avLst>
          </a:prstGeom>
          <a:gradFill flip="none" rotWithShape="1">
            <a:gsLst>
              <a:gs pos="100000">
                <a:schemeClr val="accent1">
                  <a:lumMod val="50000"/>
                </a:schemeClr>
              </a:gs>
              <a:gs pos="25000">
                <a:schemeClr val="accent1"/>
              </a:gs>
              <a:gs pos="0">
                <a:schemeClr val="accent1">
                  <a:lumMod val="40000"/>
                  <a:lumOff val="60000"/>
                </a:schemeClr>
              </a:gs>
            </a:gsLst>
            <a:lin ang="2700000" scaled="1"/>
            <a:tileRect/>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effectLst>
                  <a:outerShdw blurRad="127000" algn="ctr" rotWithShape="0">
                    <a:prstClr val="black">
                      <a:alpha val="40000"/>
                    </a:prstClr>
                  </a:outerShdw>
                </a:effectLst>
                <a:cs typeface="Adobe Arabic" pitchFamily="18" charset="-78"/>
              </a:rPr>
              <a:t>   </a:t>
            </a:r>
            <a:r>
              <a:rPr lang="en-US" sz="1900" dirty="0">
                <a:solidFill>
                  <a:srgbClr val="FFFFFF"/>
                </a:solidFill>
                <a:cs typeface="Adobe Arabic" pitchFamily="18" charset="-78"/>
              </a:rPr>
              <a:t>Smart </a:t>
            </a:r>
            <a:r>
              <a:rPr lang="en-US" sz="1900" dirty="0" smtClean="0">
                <a:solidFill>
                  <a:srgbClr val="FFFFFF"/>
                </a:solidFill>
                <a:cs typeface="Adobe Arabic" pitchFamily="18" charset="-78"/>
              </a:rPr>
              <a:t>Adoption</a:t>
            </a:r>
            <a:endParaRPr lang="en-US" sz="1900" dirty="0">
              <a:solidFill>
                <a:srgbClr val="FFFFFF"/>
              </a:solidFill>
              <a:cs typeface="Adobe Arabic" pitchFamily="18" charset="-78"/>
            </a:endParaRPr>
          </a:p>
        </p:txBody>
      </p:sp>
    </p:spTree>
    <p:extLst>
      <p:ext uri="{BB962C8B-B14F-4D97-AF65-F5344CB8AC3E}">
        <p14:creationId xmlns:p14="http://schemas.microsoft.com/office/powerpoint/2010/main" val="110565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p:txBody>
          <a:bodyPr/>
          <a:lstStyle/>
          <a:p>
            <a:r>
              <a:rPr lang="en-US" spc="0" dirty="0">
                <a:solidFill>
                  <a:srgbClr val="0080A5"/>
                </a:solidFill>
              </a:rPr>
              <a:t>Agenda</a:t>
            </a:r>
          </a:p>
        </p:txBody>
      </p:sp>
      <p:grpSp>
        <p:nvGrpSpPr>
          <p:cNvPr id="5" name="Group 4"/>
          <p:cNvGrpSpPr/>
          <p:nvPr/>
        </p:nvGrpSpPr>
        <p:grpSpPr>
          <a:xfrm>
            <a:off x="883921" y="1953585"/>
            <a:ext cx="10765670" cy="731520"/>
            <a:chOff x="883920" y="1386331"/>
            <a:chExt cx="10765670" cy="731520"/>
          </a:xfrm>
          <a:solidFill>
            <a:schemeClr val="bg1">
              <a:lumMod val="75000"/>
              <a:alpha val="30000"/>
            </a:schemeClr>
          </a:solidFill>
        </p:grpSpPr>
        <p:grpSp>
          <p:nvGrpSpPr>
            <p:cNvPr id="43" name="Group 42"/>
            <p:cNvGrpSpPr/>
            <p:nvPr/>
          </p:nvGrpSpPr>
          <p:grpSpPr>
            <a:xfrm>
              <a:off x="883920" y="1386331"/>
              <a:ext cx="10765670" cy="731520"/>
              <a:chOff x="433802" y="3689268"/>
              <a:chExt cx="5452648" cy="3168734"/>
            </a:xfrm>
            <a:grpFill/>
            <a:effectLst>
              <a:outerShdw blurRad="63500" algn="ctr" rotWithShape="0">
                <a:prstClr val="black">
                  <a:alpha val="25000"/>
                </a:prstClr>
              </a:outerShdw>
            </a:effectLst>
          </p:grpSpPr>
          <p:sp>
            <p:nvSpPr>
              <p:cNvPr id="44" name="Rectangle 43"/>
              <p:cNvSpPr/>
              <p:nvPr/>
            </p:nvSpPr>
            <p:spPr>
              <a:xfrm>
                <a:off x="433802" y="3689268"/>
                <a:ext cx="5452648" cy="316873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spc="-100" dirty="0" smtClean="0">
                  <a:solidFill>
                    <a:schemeClr val="bg1"/>
                  </a:solidFill>
                </a:endParaRPr>
              </a:p>
            </p:txBody>
          </p:sp>
          <p:sp>
            <p:nvSpPr>
              <p:cNvPr id="45" name="Rectangle 44"/>
              <p:cNvSpPr/>
              <p:nvPr/>
            </p:nvSpPr>
            <p:spPr>
              <a:xfrm rot="5400000">
                <a:off x="-1127705" y="5250776"/>
                <a:ext cx="3168733" cy="4571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dirty="0">
                  <a:solidFill>
                    <a:srgbClr val="FFFFFF"/>
                  </a:solidFill>
                </a:endParaRPr>
              </a:p>
            </p:txBody>
          </p:sp>
        </p:grpSp>
        <p:sp>
          <p:nvSpPr>
            <p:cNvPr id="23" name="Rectangle 22"/>
            <p:cNvSpPr/>
            <p:nvPr/>
          </p:nvSpPr>
          <p:spPr>
            <a:xfrm>
              <a:off x="1057563" y="1490485"/>
              <a:ext cx="7731510" cy="523220"/>
            </a:xfrm>
            <a:prstGeom prst="rect">
              <a:avLst/>
            </a:prstGeom>
            <a:noFill/>
          </p:spPr>
          <p:txBody>
            <a:bodyPr wrap="square" anchor="ctr" anchorCtr="0">
              <a:spAutoFit/>
            </a:bodyPr>
            <a:lstStyle/>
            <a:p>
              <a:pPr>
                <a:spcBef>
                  <a:spcPts val="600"/>
                </a:spcBef>
                <a:buClr>
                  <a:schemeClr val="tx2"/>
                </a:buClr>
                <a:buSzPct val="90000"/>
              </a:pPr>
              <a:r>
                <a:rPr lang="en-US" sz="2800" spc="-100" dirty="0" smtClean="0">
                  <a:solidFill>
                    <a:schemeClr val="bg1">
                      <a:lumMod val="50000"/>
                    </a:schemeClr>
                  </a:solidFill>
                </a:rPr>
                <a:t>Review:  PSS 101</a:t>
              </a:r>
              <a:endParaRPr lang="en-US" sz="2800" spc="-100" dirty="0">
                <a:solidFill>
                  <a:schemeClr val="bg1">
                    <a:lumMod val="50000"/>
                  </a:schemeClr>
                </a:solidFill>
              </a:endParaRPr>
            </a:p>
          </p:txBody>
        </p:sp>
      </p:grpSp>
      <p:grpSp>
        <p:nvGrpSpPr>
          <p:cNvPr id="3" name="Group 2"/>
          <p:cNvGrpSpPr/>
          <p:nvPr/>
        </p:nvGrpSpPr>
        <p:grpSpPr>
          <a:xfrm>
            <a:off x="883921" y="3819619"/>
            <a:ext cx="10765670" cy="731520"/>
            <a:chOff x="883920" y="4195330"/>
            <a:chExt cx="10765670" cy="731520"/>
          </a:xfrm>
          <a:solidFill>
            <a:schemeClr val="bg1">
              <a:lumMod val="75000"/>
              <a:alpha val="30000"/>
            </a:schemeClr>
          </a:solidFill>
        </p:grpSpPr>
        <p:grpSp>
          <p:nvGrpSpPr>
            <p:cNvPr id="52" name="Group 51"/>
            <p:cNvGrpSpPr/>
            <p:nvPr/>
          </p:nvGrpSpPr>
          <p:grpSpPr>
            <a:xfrm>
              <a:off x="883920" y="4195330"/>
              <a:ext cx="10765670" cy="731520"/>
              <a:chOff x="433802" y="3689268"/>
              <a:chExt cx="5452648" cy="3168734"/>
            </a:xfrm>
            <a:grpFill/>
            <a:effectLst>
              <a:outerShdw blurRad="63500" algn="ctr" rotWithShape="0">
                <a:prstClr val="black">
                  <a:alpha val="25000"/>
                </a:prstClr>
              </a:outerShdw>
            </a:effectLst>
          </p:grpSpPr>
          <p:sp>
            <p:nvSpPr>
              <p:cNvPr id="53" name="Rectangle 52"/>
              <p:cNvSpPr/>
              <p:nvPr/>
            </p:nvSpPr>
            <p:spPr>
              <a:xfrm>
                <a:off x="433802" y="3689268"/>
                <a:ext cx="5452648" cy="316873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spc="-100" dirty="0" smtClean="0">
                  <a:solidFill>
                    <a:schemeClr val="bg1"/>
                  </a:solidFill>
                </a:endParaRPr>
              </a:p>
            </p:txBody>
          </p:sp>
          <p:sp>
            <p:nvSpPr>
              <p:cNvPr id="54" name="Rectangle 53"/>
              <p:cNvSpPr/>
              <p:nvPr/>
            </p:nvSpPr>
            <p:spPr>
              <a:xfrm rot="5400000">
                <a:off x="-1127705" y="5250776"/>
                <a:ext cx="3168733" cy="4571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dirty="0">
                  <a:solidFill>
                    <a:srgbClr val="FFFFFF"/>
                  </a:solidFill>
                </a:endParaRPr>
              </a:p>
            </p:txBody>
          </p:sp>
        </p:grpSp>
        <p:sp>
          <p:nvSpPr>
            <p:cNvPr id="27" name="Rectangle 26"/>
            <p:cNvSpPr/>
            <p:nvPr/>
          </p:nvSpPr>
          <p:spPr>
            <a:xfrm>
              <a:off x="1044446" y="4299480"/>
              <a:ext cx="7744628" cy="523220"/>
            </a:xfrm>
            <a:prstGeom prst="rect">
              <a:avLst/>
            </a:prstGeom>
            <a:noFill/>
          </p:spPr>
          <p:txBody>
            <a:bodyPr wrap="square" anchor="ctr" anchorCtr="0">
              <a:spAutoFit/>
            </a:bodyPr>
            <a:lstStyle/>
            <a:p>
              <a:pPr>
                <a:spcBef>
                  <a:spcPts val="600"/>
                </a:spcBef>
                <a:buClr>
                  <a:schemeClr val="tx2"/>
                </a:buClr>
                <a:buSzPct val="90000"/>
              </a:pPr>
              <a:r>
                <a:rPr lang="en-US" sz="2800" spc="-100" dirty="0">
                  <a:solidFill>
                    <a:schemeClr val="bg1">
                      <a:lumMod val="50000"/>
                    </a:schemeClr>
                  </a:solidFill>
                </a:rPr>
                <a:t>Is Partner Support Service right for my business?</a:t>
              </a:r>
            </a:p>
          </p:txBody>
        </p:sp>
      </p:grpSp>
      <p:grpSp>
        <p:nvGrpSpPr>
          <p:cNvPr id="24" name="Group 23"/>
          <p:cNvGrpSpPr/>
          <p:nvPr/>
        </p:nvGrpSpPr>
        <p:grpSpPr>
          <a:xfrm>
            <a:off x="885600" y="5668679"/>
            <a:ext cx="10765670" cy="731515"/>
            <a:chOff x="883920" y="5131664"/>
            <a:chExt cx="10765670" cy="731515"/>
          </a:xfrm>
          <a:solidFill>
            <a:schemeClr val="bg1">
              <a:lumMod val="75000"/>
              <a:alpha val="30000"/>
            </a:schemeClr>
          </a:solidFill>
        </p:grpSpPr>
        <p:sp>
          <p:nvSpPr>
            <p:cNvPr id="28" name="Rectangle 27"/>
            <p:cNvSpPr/>
            <p:nvPr/>
          </p:nvSpPr>
          <p:spPr>
            <a:xfrm>
              <a:off x="883920" y="5131664"/>
              <a:ext cx="10765670" cy="73151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spc="-100" dirty="0" smtClean="0">
                <a:solidFill>
                  <a:schemeClr val="bg1"/>
                </a:solidFill>
              </a:endParaRPr>
            </a:p>
          </p:txBody>
        </p:sp>
        <p:sp>
          <p:nvSpPr>
            <p:cNvPr id="26" name="Rectangle 25"/>
            <p:cNvSpPr/>
            <p:nvPr/>
          </p:nvSpPr>
          <p:spPr>
            <a:xfrm>
              <a:off x="1044446" y="5266591"/>
              <a:ext cx="7744628" cy="461665"/>
            </a:xfrm>
            <a:prstGeom prst="rect">
              <a:avLst/>
            </a:prstGeom>
            <a:noFill/>
          </p:spPr>
          <p:txBody>
            <a:bodyPr wrap="square" anchor="ctr" anchorCtr="0">
              <a:spAutoFit/>
            </a:bodyPr>
            <a:lstStyle/>
            <a:p>
              <a:pPr>
                <a:lnSpc>
                  <a:spcPct val="80000"/>
                </a:lnSpc>
                <a:spcBef>
                  <a:spcPct val="0"/>
                </a:spcBef>
                <a:buClr>
                  <a:schemeClr val="tx2"/>
                </a:buClr>
                <a:buSzPct val="90000"/>
              </a:pPr>
              <a:r>
                <a:rPr lang="en-US" sz="3000" dirty="0">
                  <a:solidFill>
                    <a:srgbClr val="0080A5"/>
                  </a:solidFill>
                  <a:latin typeface="+mj-lt"/>
                  <a:ea typeface="+mj-ea"/>
                  <a:cs typeface="+mj-cs"/>
                </a:rPr>
                <a:t>Key takeaways</a:t>
              </a:r>
            </a:p>
          </p:txBody>
        </p:sp>
      </p:grpSp>
      <p:grpSp>
        <p:nvGrpSpPr>
          <p:cNvPr id="30" name="Group 29"/>
          <p:cNvGrpSpPr/>
          <p:nvPr/>
        </p:nvGrpSpPr>
        <p:grpSpPr>
          <a:xfrm>
            <a:off x="878671" y="2883725"/>
            <a:ext cx="10765670" cy="731520"/>
            <a:chOff x="883920" y="1386331"/>
            <a:chExt cx="10765670" cy="731520"/>
          </a:xfrm>
          <a:solidFill>
            <a:schemeClr val="bg1">
              <a:lumMod val="75000"/>
              <a:alpha val="30000"/>
            </a:schemeClr>
          </a:solidFill>
        </p:grpSpPr>
        <p:grpSp>
          <p:nvGrpSpPr>
            <p:cNvPr id="32" name="Group 31"/>
            <p:cNvGrpSpPr/>
            <p:nvPr/>
          </p:nvGrpSpPr>
          <p:grpSpPr>
            <a:xfrm>
              <a:off x="883920" y="1386331"/>
              <a:ext cx="10765670" cy="731520"/>
              <a:chOff x="433802" y="3689268"/>
              <a:chExt cx="5452648" cy="3168734"/>
            </a:xfrm>
            <a:grpFill/>
            <a:effectLst>
              <a:outerShdw blurRad="63500" algn="ctr" rotWithShape="0">
                <a:prstClr val="black">
                  <a:alpha val="25000"/>
                </a:prstClr>
              </a:outerShdw>
            </a:effectLst>
          </p:grpSpPr>
          <p:sp>
            <p:nvSpPr>
              <p:cNvPr id="34" name="Rectangle 33"/>
              <p:cNvSpPr/>
              <p:nvPr/>
            </p:nvSpPr>
            <p:spPr>
              <a:xfrm>
                <a:off x="433802" y="3689268"/>
                <a:ext cx="5452648" cy="316873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spc="-100" dirty="0" smtClean="0">
                  <a:solidFill>
                    <a:schemeClr val="bg1"/>
                  </a:solidFill>
                </a:endParaRPr>
              </a:p>
            </p:txBody>
          </p:sp>
          <p:sp>
            <p:nvSpPr>
              <p:cNvPr id="36" name="Rectangle 35"/>
              <p:cNvSpPr/>
              <p:nvPr/>
            </p:nvSpPr>
            <p:spPr>
              <a:xfrm rot="5400000">
                <a:off x="-1127705" y="5250776"/>
                <a:ext cx="3168733" cy="4571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dirty="0">
                  <a:solidFill>
                    <a:srgbClr val="FFFFFF"/>
                  </a:solidFill>
                </a:endParaRPr>
              </a:p>
            </p:txBody>
          </p:sp>
        </p:grpSp>
        <p:sp>
          <p:nvSpPr>
            <p:cNvPr id="33" name="Rectangle 32"/>
            <p:cNvSpPr/>
            <p:nvPr/>
          </p:nvSpPr>
          <p:spPr>
            <a:xfrm>
              <a:off x="1057563" y="1490485"/>
              <a:ext cx="7731510" cy="523220"/>
            </a:xfrm>
            <a:prstGeom prst="rect">
              <a:avLst/>
            </a:prstGeom>
            <a:noFill/>
          </p:spPr>
          <p:txBody>
            <a:bodyPr wrap="square" anchor="ctr" anchorCtr="0">
              <a:spAutoFit/>
            </a:bodyPr>
            <a:lstStyle/>
            <a:p>
              <a:pPr>
                <a:spcBef>
                  <a:spcPts val="600"/>
                </a:spcBef>
                <a:buClr>
                  <a:schemeClr val="tx2"/>
                </a:buClr>
                <a:buSzPct val="90000"/>
              </a:pPr>
              <a:r>
                <a:rPr lang="en-US" sz="2800" spc="-100" dirty="0" smtClean="0">
                  <a:solidFill>
                    <a:schemeClr val="bg1">
                      <a:lumMod val="50000"/>
                    </a:schemeClr>
                  </a:solidFill>
                </a:rPr>
                <a:t>Progress so far</a:t>
              </a:r>
              <a:endParaRPr lang="en-US" sz="2800" spc="-100" dirty="0">
                <a:solidFill>
                  <a:schemeClr val="bg1">
                    <a:lumMod val="50000"/>
                  </a:schemeClr>
                </a:solidFill>
              </a:endParaRPr>
            </a:p>
          </p:txBody>
        </p:sp>
      </p:grpSp>
      <p:grpSp>
        <p:nvGrpSpPr>
          <p:cNvPr id="35" name="Group 34"/>
          <p:cNvGrpSpPr/>
          <p:nvPr/>
        </p:nvGrpSpPr>
        <p:grpSpPr>
          <a:xfrm>
            <a:off x="883931" y="4749255"/>
            <a:ext cx="10765670" cy="731520"/>
            <a:chOff x="883920" y="1386331"/>
            <a:chExt cx="10765670" cy="731520"/>
          </a:xfrm>
          <a:solidFill>
            <a:schemeClr val="bg1">
              <a:lumMod val="75000"/>
              <a:alpha val="30000"/>
            </a:schemeClr>
          </a:solidFill>
        </p:grpSpPr>
        <p:grpSp>
          <p:nvGrpSpPr>
            <p:cNvPr id="38" name="Group 37"/>
            <p:cNvGrpSpPr/>
            <p:nvPr/>
          </p:nvGrpSpPr>
          <p:grpSpPr>
            <a:xfrm>
              <a:off x="883920" y="1386331"/>
              <a:ext cx="10765670" cy="731520"/>
              <a:chOff x="433802" y="3689268"/>
              <a:chExt cx="5452648" cy="3168734"/>
            </a:xfrm>
            <a:grpFill/>
            <a:effectLst>
              <a:outerShdw blurRad="63500" algn="ctr" rotWithShape="0">
                <a:prstClr val="black">
                  <a:alpha val="25000"/>
                </a:prstClr>
              </a:outerShdw>
            </a:effectLst>
          </p:grpSpPr>
          <p:sp>
            <p:nvSpPr>
              <p:cNvPr id="40" name="Rectangle 39"/>
              <p:cNvSpPr/>
              <p:nvPr/>
            </p:nvSpPr>
            <p:spPr>
              <a:xfrm>
                <a:off x="433802" y="3689268"/>
                <a:ext cx="5452648" cy="316873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spc="-100" dirty="0" smtClean="0">
                  <a:solidFill>
                    <a:schemeClr val="bg1"/>
                  </a:solidFill>
                </a:endParaRPr>
              </a:p>
            </p:txBody>
          </p:sp>
          <p:sp>
            <p:nvSpPr>
              <p:cNvPr id="42" name="Rectangle 41"/>
              <p:cNvSpPr/>
              <p:nvPr/>
            </p:nvSpPr>
            <p:spPr>
              <a:xfrm rot="5400000">
                <a:off x="-1127705" y="5250776"/>
                <a:ext cx="3168733" cy="4571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dirty="0">
                  <a:solidFill>
                    <a:srgbClr val="FFFFFF"/>
                  </a:solidFill>
                </a:endParaRPr>
              </a:p>
            </p:txBody>
          </p:sp>
        </p:grpSp>
        <p:sp>
          <p:nvSpPr>
            <p:cNvPr id="39" name="Rectangle 38"/>
            <p:cNvSpPr/>
            <p:nvPr/>
          </p:nvSpPr>
          <p:spPr>
            <a:xfrm>
              <a:off x="1057563" y="1490485"/>
              <a:ext cx="7731510" cy="523220"/>
            </a:xfrm>
            <a:prstGeom prst="rect">
              <a:avLst/>
            </a:prstGeom>
            <a:noFill/>
          </p:spPr>
          <p:txBody>
            <a:bodyPr wrap="square" anchor="ctr" anchorCtr="0">
              <a:spAutoFit/>
            </a:bodyPr>
            <a:lstStyle/>
            <a:p>
              <a:pPr>
                <a:spcBef>
                  <a:spcPts val="600"/>
                </a:spcBef>
                <a:buClr>
                  <a:schemeClr val="tx2"/>
                </a:buClr>
                <a:buSzPct val="90000"/>
              </a:pPr>
              <a:r>
                <a:rPr lang="en-US" sz="2800" spc="-100" dirty="0" smtClean="0">
                  <a:solidFill>
                    <a:schemeClr val="bg1">
                      <a:lumMod val="50000"/>
                    </a:schemeClr>
                  </a:solidFill>
                </a:rPr>
                <a:t>PSS adoption best practices</a:t>
              </a:r>
              <a:endParaRPr lang="en-US" sz="2800" spc="-100" dirty="0">
                <a:solidFill>
                  <a:schemeClr val="bg1">
                    <a:lumMod val="50000"/>
                  </a:schemeClr>
                </a:solidFill>
              </a:endParaRPr>
            </a:p>
          </p:txBody>
        </p:sp>
      </p:grpSp>
      <p:sp>
        <p:nvSpPr>
          <p:cNvPr id="47" name="Rectangle 46"/>
          <p:cNvSpPr/>
          <p:nvPr/>
        </p:nvSpPr>
        <p:spPr>
          <a:xfrm rot="5400000">
            <a:off x="570537" y="5989301"/>
            <a:ext cx="731520" cy="90267"/>
          </a:xfrm>
          <a:prstGeom prst="rect">
            <a:avLst/>
          </a:prstGeom>
          <a:solidFill>
            <a:srgbClr val="0080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dirty="0">
              <a:solidFill>
                <a:srgbClr val="FFFFFF"/>
              </a:solidFill>
            </a:endParaRPr>
          </a:p>
        </p:txBody>
      </p:sp>
      <p:sp>
        <p:nvSpPr>
          <p:cNvPr id="48" name="Rectangle 47"/>
          <p:cNvSpPr/>
          <p:nvPr/>
        </p:nvSpPr>
        <p:spPr>
          <a:xfrm>
            <a:off x="429211" y="1561556"/>
            <a:ext cx="11095073" cy="51082"/>
          </a:xfrm>
          <a:prstGeom prst="rect">
            <a:avLst/>
          </a:prstGeom>
          <a:gradFill flip="none" rotWithShape="1">
            <a:gsLst>
              <a:gs pos="100000">
                <a:schemeClr val="accent1">
                  <a:lumMod val="50000"/>
                </a:schemeClr>
              </a:gs>
              <a:gs pos="25000">
                <a:schemeClr val="accent1"/>
              </a:gs>
              <a:gs pos="0">
                <a:schemeClr val="accent1">
                  <a:lumMod val="40000"/>
                  <a:lumOff val="60000"/>
                </a:schemeClr>
              </a:gs>
            </a:gsLst>
            <a:lin ang="2700000" scaled="1"/>
            <a:tileRect/>
          </a:gradFill>
          <a:ln w="19050">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200" b="1" dirty="0">
              <a:solidFill>
                <a:srgbClr val="FFFFFF"/>
              </a:solidFill>
              <a:effectLst>
                <a:outerShdw blurRad="127000" algn="ctr" rotWithShape="0">
                  <a:prstClr val="black">
                    <a:alpha val="40000"/>
                  </a:prstClr>
                </a:outerShdw>
              </a:effectLst>
              <a:cs typeface="Adobe Arabic" pitchFamily="18" charset="-78"/>
            </a:endParaRPr>
          </a:p>
        </p:txBody>
      </p:sp>
    </p:spTree>
    <p:extLst>
      <p:ext uri="{BB962C8B-B14F-4D97-AF65-F5344CB8AC3E}">
        <p14:creationId xmlns:p14="http://schemas.microsoft.com/office/powerpoint/2010/main" val="224753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306190" y="432215"/>
            <a:ext cx="11448832" cy="838200"/>
          </a:xfrm>
        </p:spPr>
        <p:txBody>
          <a:bodyPr/>
          <a:lstStyle/>
          <a:p>
            <a:r>
              <a:rPr lang="en-US" spc="0" dirty="0">
                <a:solidFill>
                  <a:srgbClr val="0080A5"/>
                </a:solidFill>
              </a:rPr>
              <a:t>Key takeaways</a:t>
            </a:r>
          </a:p>
        </p:txBody>
      </p:sp>
      <p:sp>
        <p:nvSpPr>
          <p:cNvPr id="12" name="Text Placeholder 3"/>
          <p:cNvSpPr txBox="1">
            <a:spLocks/>
          </p:cNvSpPr>
          <p:nvPr/>
        </p:nvSpPr>
        <p:spPr>
          <a:xfrm>
            <a:off x="376669" y="1947033"/>
            <a:ext cx="11435488" cy="4006092"/>
          </a:xfrm>
          <a:prstGeom prst="rect">
            <a:avLst/>
          </a:prstGeom>
        </p:spPr>
        <p:txBody>
          <a:bodyPr/>
          <a:lst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PSS can help your business become more profitable while differentiating your offering</a:t>
            </a:r>
            <a:br>
              <a:rPr lang="en-US" sz="2400" dirty="0" smtClean="0"/>
            </a:br>
            <a:endParaRPr lang="en-US" sz="2400" dirty="0" smtClean="0"/>
          </a:p>
          <a:p>
            <a:r>
              <a:rPr lang="en-US" sz="2400" dirty="0" smtClean="0"/>
              <a:t>Cisco has developed a proven adoption methodology, helping you to become successful</a:t>
            </a:r>
            <a:br>
              <a:rPr lang="en-US" sz="2400" dirty="0" smtClean="0"/>
            </a:br>
            <a:endParaRPr lang="en-US" sz="2400" dirty="0" smtClean="0"/>
          </a:p>
          <a:p>
            <a:r>
              <a:rPr lang="en-US" sz="2400" dirty="0" smtClean="0"/>
              <a:t>Cisco PSS resources are assigned to help you succeed</a:t>
            </a:r>
            <a:br>
              <a:rPr lang="en-US" sz="2400" dirty="0" smtClean="0"/>
            </a:br>
            <a:endParaRPr lang="en-US" sz="2400" dirty="0" smtClean="0"/>
          </a:p>
          <a:p>
            <a:r>
              <a:rPr lang="en-US" sz="2400" dirty="0" smtClean="0"/>
              <a:t>Approach your PSDM in order to kick-off the process</a:t>
            </a:r>
          </a:p>
          <a:p>
            <a:endParaRPr lang="en-US" dirty="0"/>
          </a:p>
        </p:txBody>
      </p:sp>
      <p:sp>
        <p:nvSpPr>
          <p:cNvPr id="14" name="Rectangle 13"/>
          <p:cNvSpPr/>
          <p:nvPr/>
        </p:nvSpPr>
        <p:spPr>
          <a:xfrm>
            <a:off x="429211" y="1561556"/>
            <a:ext cx="11095073" cy="51082"/>
          </a:xfrm>
          <a:prstGeom prst="rect">
            <a:avLst/>
          </a:prstGeom>
          <a:gradFill flip="none" rotWithShape="1">
            <a:gsLst>
              <a:gs pos="100000">
                <a:schemeClr val="accent1">
                  <a:lumMod val="50000"/>
                </a:schemeClr>
              </a:gs>
              <a:gs pos="25000">
                <a:schemeClr val="accent1"/>
              </a:gs>
              <a:gs pos="0">
                <a:schemeClr val="accent1">
                  <a:lumMod val="40000"/>
                  <a:lumOff val="60000"/>
                </a:schemeClr>
              </a:gs>
            </a:gsLst>
            <a:lin ang="2700000" scaled="1"/>
            <a:tileRect/>
          </a:gradFill>
          <a:ln w="19050">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200" b="1" dirty="0">
              <a:solidFill>
                <a:srgbClr val="FFFFFF"/>
              </a:solidFill>
              <a:effectLst>
                <a:outerShdw blurRad="127000" algn="ctr" rotWithShape="0">
                  <a:prstClr val="black">
                    <a:alpha val="40000"/>
                  </a:prstClr>
                </a:outerShdw>
              </a:effectLst>
              <a:cs typeface="Adobe Arabic" pitchFamily="18" charset="-78"/>
            </a:endParaRPr>
          </a:p>
        </p:txBody>
      </p:sp>
    </p:spTree>
    <p:extLst>
      <p:ext uri="{BB962C8B-B14F-4D97-AF65-F5344CB8AC3E}">
        <p14:creationId xmlns:p14="http://schemas.microsoft.com/office/powerpoint/2010/main" val="2567289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39189" y="1561556"/>
            <a:ext cx="10710447" cy="4598084"/>
          </a:xfrm>
          <a:prstGeom prst="rect">
            <a:avLst/>
          </a:prstGeom>
          <a:gradFill flip="none" rotWithShape="1">
            <a:gsLst>
              <a:gs pos="0">
                <a:srgbClr val="FFFFFF"/>
              </a:gs>
              <a:gs pos="100000">
                <a:srgbClr val="FFFFFF"/>
              </a:gs>
            </a:gsLst>
            <a:lin ang="16200000" scaled="1"/>
            <a:tileRect/>
          </a:gradFill>
          <a:ln>
            <a:solidFill>
              <a:schemeClr val="bg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spc="-100" dirty="0" smtClean="0">
              <a:solidFill>
                <a:schemeClr val="bg1"/>
              </a:solidFill>
            </a:endParaRPr>
          </a:p>
        </p:txBody>
      </p:sp>
      <p:sp>
        <p:nvSpPr>
          <p:cNvPr id="9" name="Rectangle 8"/>
          <p:cNvSpPr/>
          <p:nvPr/>
        </p:nvSpPr>
        <p:spPr>
          <a:xfrm>
            <a:off x="429211" y="1561556"/>
            <a:ext cx="11095073" cy="51082"/>
          </a:xfrm>
          <a:prstGeom prst="rect">
            <a:avLst/>
          </a:prstGeom>
          <a:solidFill>
            <a:srgbClr val="0080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dirty="0">
              <a:solidFill>
                <a:srgbClr val="FFFFFF"/>
              </a:solidFill>
            </a:endParaRPr>
          </a:p>
        </p:txBody>
      </p:sp>
      <p:sp>
        <p:nvSpPr>
          <p:cNvPr id="35" name="Text Placeholder 1"/>
          <p:cNvSpPr txBox="1">
            <a:spLocks/>
          </p:cNvSpPr>
          <p:nvPr/>
        </p:nvSpPr>
        <p:spPr>
          <a:xfrm>
            <a:off x="711017" y="1652996"/>
            <a:ext cx="10482848" cy="4386063"/>
          </a:xfrm>
          <a:prstGeom prst="rect">
            <a:avLst/>
          </a:prstGeom>
        </p:spPr>
        <p:txBody>
          <a:bodyPr>
            <a:noAutofit/>
          </a:bodyPr>
          <a:lst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7938">
              <a:buClr>
                <a:srgbClr val="015F85"/>
              </a:buClr>
              <a:buFont typeface="Arial" pitchFamily="34" charset="0"/>
              <a:buNone/>
            </a:pPr>
            <a:endParaRPr lang="en-US" sz="2400" dirty="0">
              <a:ea typeface="ＭＳ Ｐゴシック" pitchFamily="34" charset="-128"/>
            </a:endParaRPr>
          </a:p>
        </p:txBody>
      </p:sp>
      <p:sp>
        <p:nvSpPr>
          <p:cNvPr id="2" name="Title 1"/>
          <p:cNvSpPr>
            <a:spLocks noGrp="1"/>
          </p:cNvSpPr>
          <p:nvPr>
            <p:ph type="title"/>
          </p:nvPr>
        </p:nvSpPr>
        <p:spPr/>
        <p:txBody>
          <a:bodyPr/>
          <a:lstStyle/>
          <a:p>
            <a:r>
              <a:rPr lang="en-US" spc="0" dirty="0">
                <a:solidFill>
                  <a:srgbClr val="0080A5"/>
                </a:solidFill>
              </a:rPr>
              <a:t>About this presentation</a:t>
            </a:r>
          </a:p>
        </p:txBody>
      </p:sp>
      <p:sp>
        <p:nvSpPr>
          <p:cNvPr id="7" name="Text Placeholder 1"/>
          <p:cNvSpPr txBox="1">
            <a:spLocks/>
          </p:cNvSpPr>
          <p:nvPr/>
        </p:nvSpPr>
        <p:spPr>
          <a:xfrm>
            <a:off x="863416" y="1805396"/>
            <a:ext cx="10868369" cy="4604928"/>
          </a:xfrm>
          <a:prstGeom prst="rect">
            <a:avLst/>
          </a:prstGeom>
        </p:spPr>
        <p:txBody>
          <a:bodyPr>
            <a:noAutofit/>
          </a:bodyPr>
          <a:lst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sz="2800" dirty="0" smtClean="0"/>
              <a:t>Audience</a:t>
            </a:r>
            <a:endParaRPr lang="en-US" sz="2800" dirty="0"/>
          </a:p>
          <a:p>
            <a:pPr marL="692150" lvl="1" indent="-285750">
              <a:buFont typeface="Arial" pitchFamily="34" charset="0"/>
              <a:buChar char="•"/>
            </a:pPr>
            <a:r>
              <a:rPr lang="en-US" sz="2000" dirty="0" smtClean="0"/>
              <a:t>Partner business decision makers (</a:t>
            </a:r>
            <a:r>
              <a:rPr lang="en-US" sz="2000" i="1" dirty="0" smtClean="0"/>
              <a:t>see PSS 301 for a more technical presentation</a:t>
            </a:r>
            <a:r>
              <a:rPr lang="en-US" sz="2000" dirty="0" smtClean="0"/>
              <a:t>)</a:t>
            </a:r>
          </a:p>
          <a:p>
            <a:pPr marL="692150" lvl="1" indent="-285750">
              <a:buFont typeface="Arial" pitchFamily="34" charset="0"/>
              <a:buChar char="•"/>
            </a:pPr>
            <a:r>
              <a:rPr lang="en-US" sz="2000" dirty="0" smtClean="0"/>
              <a:t>Cisco </a:t>
            </a:r>
            <a:r>
              <a:rPr lang="en-US" sz="2000" dirty="0" err="1" smtClean="0"/>
              <a:t>PSDMs</a:t>
            </a:r>
            <a:r>
              <a:rPr lang="en-US" sz="2000" dirty="0" smtClean="0"/>
              <a:t> and </a:t>
            </a:r>
            <a:r>
              <a:rPr lang="en-US" sz="2000" dirty="0" err="1" smtClean="0"/>
              <a:t>BDMs</a:t>
            </a:r>
            <a:endParaRPr lang="en-US" sz="2000" dirty="0"/>
          </a:p>
          <a:p>
            <a:pPr marL="692150" lvl="1" indent="-285750">
              <a:buFont typeface="Arial" pitchFamily="34" charset="0"/>
              <a:buChar char="•"/>
            </a:pPr>
            <a:endParaRPr lang="en-US" dirty="0"/>
          </a:p>
          <a:p>
            <a:pPr marL="0" lvl="0" indent="0">
              <a:buNone/>
            </a:pPr>
            <a:r>
              <a:rPr lang="en-US" sz="2800" dirty="0" smtClean="0"/>
              <a:t>Prerequisite</a:t>
            </a:r>
            <a:endParaRPr lang="en-US" sz="2800" dirty="0"/>
          </a:p>
          <a:p>
            <a:pPr marL="692150" lvl="1" indent="-285750">
              <a:buFont typeface="Arial" pitchFamily="34" charset="0"/>
              <a:buChar char="•"/>
            </a:pPr>
            <a:r>
              <a:rPr lang="en-US" sz="2000" dirty="0" smtClean="0"/>
              <a:t>PSS 101</a:t>
            </a:r>
          </a:p>
          <a:p>
            <a:pPr marL="692150" lvl="1" indent="-285750">
              <a:buFont typeface="Arial" pitchFamily="34" charset="0"/>
              <a:buChar char="•"/>
            </a:pPr>
            <a:endParaRPr lang="en-US" dirty="0">
              <a:solidFill>
                <a:srgbClr val="FF0000"/>
              </a:solidFill>
            </a:endParaRPr>
          </a:p>
          <a:p>
            <a:pPr marL="0" lvl="0" indent="0">
              <a:buNone/>
            </a:pPr>
            <a:r>
              <a:rPr lang="en-US" sz="2800" dirty="0" smtClean="0"/>
              <a:t>Goals</a:t>
            </a:r>
            <a:endParaRPr lang="en-US" sz="2800" dirty="0"/>
          </a:p>
          <a:p>
            <a:pPr marL="692150" lvl="1" indent="-285750">
              <a:buFont typeface="Arial" pitchFamily="34" charset="0"/>
              <a:buChar char="•"/>
            </a:pPr>
            <a:r>
              <a:rPr lang="en-US" sz="2000" dirty="0" smtClean="0">
                <a:solidFill>
                  <a:srgbClr val="435153"/>
                </a:solidFill>
              </a:rPr>
              <a:t>Understand business implications of PSS </a:t>
            </a:r>
          </a:p>
          <a:p>
            <a:pPr marL="692150" lvl="1" indent="-285750">
              <a:buFont typeface="Arial" pitchFamily="34" charset="0"/>
              <a:buChar char="•"/>
            </a:pPr>
            <a:r>
              <a:rPr lang="en-US" sz="2000" dirty="0" smtClean="0">
                <a:solidFill>
                  <a:srgbClr val="435153"/>
                </a:solidFill>
              </a:rPr>
              <a:t>Understand the process to assess and adopt the components of PSS</a:t>
            </a:r>
            <a:endParaRPr lang="en-US" sz="2000" dirty="0">
              <a:solidFill>
                <a:srgbClr val="435153"/>
              </a:solidFill>
            </a:endParaRPr>
          </a:p>
        </p:txBody>
      </p:sp>
    </p:spTree>
    <p:extLst>
      <p:ext uri="{BB962C8B-B14F-4D97-AF65-F5344CB8AC3E}">
        <p14:creationId xmlns:p14="http://schemas.microsoft.com/office/powerpoint/2010/main" val="400447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 descr="CS_lockup_01_white_noBG.eps"/>
          <p:cNvPicPr>
            <a:picLocks noChangeAspect="1"/>
          </p:cNvPicPr>
          <p:nvPr/>
        </p:nvPicPr>
        <p:blipFill>
          <a:blip r:embed="rId3" cstate="print"/>
          <a:srcRect/>
          <a:stretch>
            <a:fillRect/>
          </a:stretch>
        </p:blipFill>
        <p:spPr bwMode="auto">
          <a:xfrm>
            <a:off x="2292438" y="2117726"/>
            <a:ext cx="7508385" cy="652463"/>
          </a:xfrm>
          <a:prstGeom prst="rect">
            <a:avLst/>
          </a:prstGeom>
          <a:noFill/>
          <a:ln w="9525">
            <a:noFill/>
            <a:miter lim="800000"/>
            <a:headEnd/>
            <a:tailEnd/>
          </a:ln>
        </p:spPr>
      </p:pic>
    </p:spTree>
    <p:extLst>
      <p:ext uri="{BB962C8B-B14F-4D97-AF65-F5344CB8AC3E}">
        <p14:creationId xmlns:p14="http://schemas.microsoft.com/office/powerpoint/2010/main" val="212914023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solidFill>
                  <a:schemeClr val="accent1">
                    <a:lumMod val="75000"/>
                  </a:schemeClr>
                </a:solidFill>
                <a:latin typeface="+mn-ea"/>
                <a:ea typeface="+mn-ea"/>
              </a:rPr>
              <a:t>声明：</a:t>
            </a:r>
            <a:endParaRPr lang="zh-CN" altLang="en-US" dirty="0">
              <a:solidFill>
                <a:schemeClr val="accent1">
                  <a:lumMod val="75000"/>
                </a:schemeClr>
              </a:solidFill>
              <a:latin typeface="+mn-ea"/>
              <a:ea typeface="+mn-ea"/>
            </a:endParaRPr>
          </a:p>
        </p:txBody>
      </p:sp>
      <p:sp>
        <p:nvSpPr>
          <p:cNvPr id="5" name="内容占位符 4"/>
          <p:cNvSpPr>
            <a:spLocks noGrp="1"/>
          </p:cNvSpPr>
          <p:nvPr>
            <p:ph idx="1"/>
          </p:nvPr>
        </p:nvSpPr>
        <p:spPr>
          <a:xfrm>
            <a:off x="609441" y="980728"/>
            <a:ext cx="10969943" cy="3744416"/>
          </a:xfrm>
        </p:spPr>
        <p:txBody>
          <a:bodyPr/>
          <a:lstStyle/>
          <a:p>
            <a:pPr marL="342900" indent="-342900">
              <a:lnSpc>
                <a:spcPct val="150000"/>
              </a:lnSpc>
              <a:buFont typeface="+mj-lt"/>
              <a:buAutoNum type="arabicPeriod"/>
            </a:pPr>
            <a:r>
              <a:rPr lang="zh-CN" altLang="en-US" dirty="0" smtClean="0">
                <a:solidFill>
                  <a:schemeClr val="accent1">
                    <a:lumMod val="75000"/>
                  </a:schemeClr>
                </a:solidFill>
                <a:latin typeface="+mn-ea"/>
                <a:cs typeface="Segoe UI" pitchFamily="34" charset="0"/>
              </a:rPr>
              <a:t>所有的版权属于原有公司，文件均来自公开渠道</a:t>
            </a:r>
            <a:endParaRPr lang="en-US" altLang="zh-CN" dirty="0" smtClean="0">
              <a:solidFill>
                <a:schemeClr val="accent1">
                  <a:lumMod val="75000"/>
                </a:schemeClr>
              </a:solidFill>
              <a:latin typeface="+mn-ea"/>
              <a:cs typeface="Segoe UI" pitchFamily="34" charset="0"/>
            </a:endParaRPr>
          </a:p>
          <a:p>
            <a:pPr marL="342900" indent="-342900">
              <a:lnSpc>
                <a:spcPct val="150000"/>
              </a:lnSpc>
              <a:buFont typeface="+mj-lt"/>
              <a:buAutoNum type="arabicPeriod"/>
            </a:pPr>
            <a:r>
              <a:rPr lang="zh-CN" altLang="en-US" dirty="0" smtClean="0">
                <a:solidFill>
                  <a:schemeClr val="accent1">
                    <a:lumMod val="75000"/>
                  </a:schemeClr>
                </a:solidFill>
                <a:latin typeface="+mn-ea"/>
                <a:cs typeface="Segoe UI" pitchFamily="34" charset="0"/>
              </a:rPr>
              <a:t>此文件仅供学习使用，任何人不得进行以此为商业目的的行为</a:t>
            </a:r>
            <a:endParaRPr lang="en-US" altLang="zh-CN" dirty="0" smtClean="0">
              <a:solidFill>
                <a:schemeClr val="accent1">
                  <a:lumMod val="75000"/>
                </a:schemeClr>
              </a:solidFill>
              <a:latin typeface="+mn-ea"/>
              <a:cs typeface="Segoe UI" pitchFamily="34" charset="0"/>
            </a:endParaRPr>
          </a:p>
          <a:p>
            <a:pPr marL="342900" indent="-342900">
              <a:lnSpc>
                <a:spcPct val="150000"/>
              </a:lnSpc>
              <a:buFont typeface="+mj-lt"/>
              <a:buAutoNum type="arabicPeriod"/>
            </a:pPr>
            <a:r>
              <a:rPr lang="zh-CN" altLang="en-US" dirty="0">
                <a:solidFill>
                  <a:schemeClr val="accent1">
                    <a:lumMod val="75000"/>
                  </a:schemeClr>
                </a:solidFill>
                <a:latin typeface="+mn-ea"/>
                <a:cs typeface="Segoe UI" pitchFamily="34" charset="0"/>
              </a:rPr>
              <a:t>如</a:t>
            </a:r>
            <a:r>
              <a:rPr lang="zh-CN" altLang="en-US" dirty="0" smtClean="0">
                <a:solidFill>
                  <a:schemeClr val="accent1">
                    <a:lumMod val="75000"/>
                  </a:schemeClr>
                </a:solidFill>
                <a:latin typeface="+mn-ea"/>
                <a:cs typeface="Segoe UI" pitchFamily="34" charset="0"/>
              </a:rPr>
              <a:t>有疑问，请立即删除</a:t>
            </a:r>
            <a:endParaRPr lang="zh-CN" altLang="en-US" dirty="0">
              <a:solidFill>
                <a:schemeClr val="accent1">
                  <a:lumMod val="75000"/>
                </a:schemeClr>
              </a:solidFill>
              <a:latin typeface="+mn-ea"/>
              <a:cs typeface="Segoe UI" pitchFamily="34" charset="0"/>
            </a:endParaRPr>
          </a:p>
        </p:txBody>
      </p:sp>
      <p:sp>
        <p:nvSpPr>
          <p:cNvPr id="6" name="矩形 5"/>
          <p:cNvSpPr/>
          <p:nvPr/>
        </p:nvSpPr>
        <p:spPr>
          <a:xfrm>
            <a:off x="465593" y="3717032"/>
            <a:ext cx="11422294" cy="1008112"/>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lnSpc>
                <a:spcPct val="150000"/>
              </a:lnSpc>
              <a:buFont typeface="Wingdings" pitchFamily="2" charset="2"/>
              <a:buChar char="p"/>
            </a:pPr>
            <a:r>
              <a:rPr lang="zh-CN" altLang="en-US" dirty="0">
                <a:solidFill>
                  <a:srgbClr val="4F81BD">
                    <a:lumMod val="75000"/>
                  </a:srgbClr>
                </a:solidFill>
                <a:latin typeface="微软雅黑"/>
                <a:cs typeface="Segoe UI" pitchFamily="34" charset="0"/>
              </a:rPr>
              <a:t>百</a:t>
            </a:r>
            <a:r>
              <a:rPr lang="zh-CN" altLang="en-US" dirty="0" smtClean="0">
                <a:solidFill>
                  <a:srgbClr val="4F81BD">
                    <a:lumMod val="75000"/>
                  </a:srgbClr>
                </a:solidFill>
                <a:latin typeface="微软雅黑"/>
                <a:cs typeface="Segoe UI" pitchFamily="34" charset="0"/>
              </a:rPr>
              <a:t>度传课：司马懿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a:p>
            <a:pPr marL="285750" indent="-285750">
              <a:lnSpc>
                <a:spcPct val="150000"/>
              </a:lnSpc>
              <a:buFont typeface="Wingdings" pitchFamily="2" charset="2"/>
              <a:buChar char="p"/>
            </a:pPr>
            <a:r>
              <a:rPr lang="zh-CN" altLang="en-US" dirty="0" smtClean="0">
                <a:solidFill>
                  <a:srgbClr val="4F81BD">
                    <a:lumMod val="75000"/>
                  </a:srgbClr>
                </a:solidFill>
                <a:latin typeface="微软雅黑"/>
                <a:cs typeface="Segoe UI" pitchFamily="34" charset="0"/>
              </a:rPr>
              <a:t>网易学堂：司马懿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a:p>
            <a:pPr marL="285750" indent="-285750">
              <a:lnSpc>
                <a:spcPct val="150000"/>
              </a:lnSpc>
              <a:buFont typeface="Wingdings" pitchFamily="2" charset="2"/>
              <a:buChar char="p"/>
            </a:pPr>
            <a:r>
              <a:rPr lang="zh-CN" altLang="en-US" dirty="0" smtClean="0">
                <a:solidFill>
                  <a:srgbClr val="4F81BD">
                    <a:lumMod val="75000"/>
                  </a:srgbClr>
                </a:solidFill>
                <a:latin typeface="微软雅黑"/>
                <a:cs typeface="Segoe UI" pitchFamily="34" charset="0"/>
              </a:rPr>
              <a:t>知乎：       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p:txBody>
      </p:sp>
      <p:sp>
        <p:nvSpPr>
          <p:cNvPr id="7" name="圆角矩形 6">
            <a:hlinkClick r:id="rId3"/>
          </p:cNvPr>
          <p:cNvSpPr/>
          <p:nvPr/>
        </p:nvSpPr>
        <p:spPr>
          <a:xfrm>
            <a:off x="4785144" y="3776208"/>
            <a:ext cx="1919500"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8" name="圆角矩形 7">
            <a:hlinkClick r:id="rId3"/>
          </p:cNvPr>
          <p:cNvSpPr/>
          <p:nvPr/>
        </p:nvSpPr>
        <p:spPr>
          <a:xfrm>
            <a:off x="4785144" y="4214090"/>
            <a:ext cx="1919500"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16" name="圆角矩形 15">
            <a:hlinkClick r:id="rId3"/>
          </p:cNvPr>
          <p:cNvSpPr/>
          <p:nvPr/>
        </p:nvSpPr>
        <p:spPr>
          <a:xfrm>
            <a:off x="6862298" y="3776208"/>
            <a:ext cx="5025590"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://www.chuanke.com</a:t>
            </a:r>
            <a:endParaRPr lang="zh-CN" altLang="en-US" sz="1600" b="1" dirty="0">
              <a:solidFill>
                <a:prstClr val="white"/>
              </a:solidFill>
              <a:latin typeface="微软雅黑"/>
              <a:cs typeface="Segoe UI" pitchFamily="34" charset="0"/>
            </a:endParaRPr>
          </a:p>
        </p:txBody>
      </p:sp>
      <p:sp>
        <p:nvSpPr>
          <p:cNvPr id="17" name="圆角矩形 16">
            <a:hlinkClick r:id="rId3"/>
          </p:cNvPr>
          <p:cNvSpPr/>
          <p:nvPr/>
        </p:nvSpPr>
        <p:spPr>
          <a:xfrm>
            <a:off x="6862298" y="4214090"/>
            <a:ext cx="5025590"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://study.163.com</a:t>
            </a:r>
            <a:endParaRPr lang="zh-CN" altLang="en-US" sz="1600" b="1" dirty="0">
              <a:solidFill>
                <a:prstClr val="white"/>
              </a:solidFill>
              <a:latin typeface="微软雅黑"/>
              <a:cs typeface="Segoe UI" pitchFamily="34" charset="0"/>
            </a:endParaRPr>
          </a:p>
        </p:txBody>
      </p:sp>
      <p:sp>
        <p:nvSpPr>
          <p:cNvPr id="2" name="矩形 1"/>
          <p:cNvSpPr/>
          <p:nvPr/>
        </p:nvSpPr>
        <p:spPr>
          <a:xfrm>
            <a:off x="1161502" y="2921170"/>
            <a:ext cx="7293984" cy="507831"/>
          </a:xfrm>
          <a:prstGeom prst="rect">
            <a:avLst/>
          </a:prstGeom>
        </p:spPr>
        <p:txBody>
          <a:bodyPr wrap="none">
            <a:spAutoFit/>
          </a:bodyPr>
          <a:lstStyle/>
          <a:p>
            <a:pPr fontAlgn="base">
              <a:lnSpc>
                <a:spcPct val="150000"/>
              </a:lnSpc>
              <a:spcBef>
                <a:spcPct val="0"/>
              </a:spcBef>
              <a:spcAft>
                <a:spcPct val="0"/>
              </a:spcAft>
            </a:pPr>
            <a:r>
              <a:rPr lang="zh-CN" altLang="en-US" dirty="0" smtClean="0">
                <a:solidFill>
                  <a:srgbClr val="4F81BD">
                    <a:lumMod val="75000"/>
                  </a:srgbClr>
                </a:solidFill>
                <a:latin typeface="微软雅黑"/>
                <a:cs typeface="Segoe UI" pitchFamily="34" charset="0"/>
              </a:rPr>
              <a:t>学习世界五百强和咨询公司</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课程请访问如下网站搜索：“司马懿”</a:t>
            </a:r>
            <a:endParaRPr lang="zh-CN" altLang="en-US" dirty="0">
              <a:solidFill>
                <a:srgbClr val="4F81BD">
                  <a:lumMod val="75000"/>
                </a:srgbClr>
              </a:solidFill>
              <a:latin typeface="微软雅黑"/>
              <a:cs typeface="Segoe UI" pitchFamily="34" charset="0"/>
            </a:endParaRPr>
          </a:p>
        </p:txBody>
      </p:sp>
      <p:sp>
        <p:nvSpPr>
          <p:cNvPr id="18" name="圆角矩形 17">
            <a:hlinkClick r:id="rId3"/>
          </p:cNvPr>
          <p:cNvSpPr/>
          <p:nvPr/>
        </p:nvSpPr>
        <p:spPr>
          <a:xfrm>
            <a:off x="4785144" y="4653136"/>
            <a:ext cx="1919500"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19" name="圆角矩形 18">
            <a:hlinkClick r:id="rId3"/>
          </p:cNvPr>
          <p:cNvSpPr/>
          <p:nvPr/>
        </p:nvSpPr>
        <p:spPr>
          <a:xfrm>
            <a:off x="6862298" y="4653136"/>
            <a:ext cx="5025590"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www.zhiu.com</a:t>
            </a:r>
            <a:endParaRPr lang="zh-CN" altLang="en-US" sz="1600" b="1" dirty="0">
              <a:solidFill>
                <a:prstClr val="white"/>
              </a:solidFill>
              <a:latin typeface="微软雅黑"/>
              <a:cs typeface="Segoe UI" pitchFamily="34" charset="0"/>
            </a:endParaRPr>
          </a:p>
        </p:txBody>
      </p:sp>
    </p:spTree>
    <p:extLst>
      <p:ext uri="{BB962C8B-B14F-4D97-AF65-F5344CB8AC3E}">
        <p14:creationId xmlns:p14="http://schemas.microsoft.com/office/powerpoint/2010/main" val="41419217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p:txBody>
          <a:bodyPr/>
          <a:lstStyle/>
          <a:p>
            <a:r>
              <a:rPr lang="en-US" spc="0" dirty="0">
                <a:solidFill>
                  <a:srgbClr val="0080A5"/>
                </a:solidFill>
              </a:rPr>
              <a:t>Agenda</a:t>
            </a:r>
          </a:p>
        </p:txBody>
      </p:sp>
      <p:grpSp>
        <p:nvGrpSpPr>
          <p:cNvPr id="4" name="Group 3"/>
          <p:cNvGrpSpPr/>
          <p:nvPr/>
        </p:nvGrpSpPr>
        <p:grpSpPr>
          <a:xfrm>
            <a:off x="883921" y="2886600"/>
            <a:ext cx="10765670" cy="731520"/>
            <a:chOff x="883920" y="2322664"/>
            <a:chExt cx="10765670" cy="731520"/>
          </a:xfrm>
        </p:grpSpPr>
        <p:grpSp>
          <p:nvGrpSpPr>
            <p:cNvPr id="46" name="Group 45"/>
            <p:cNvGrpSpPr/>
            <p:nvPr/>
          </p:nvGrpSpPr>
          <p:grpSpPr>
            <a:xfrm>
              <a:off x="883920" y="2322664"/>
              <a:ext cx="10765670" cy="731520"/>
              <a:chOff x="433802" y="3689268"/>
              <a:chExt cx="5452648" cy="3168734"/>
            </a:xfrm>
            <a:effectLst>
              <a:outerShdw blurRad="63500" algn="ctr" rotWithShape="0">
                <a:prstClr val="black">
                  <a:alpha val="25000"/>
                </a:prstClr>
              </a:outerShdw>
            </a:effectLst>
          </p:grpSpPr>
          <p:sp>
            <p:nvSpPr>
              <p:cNvPr id="47" name="Rectangle 46"/>
              <p:cNvSpPr/>
              <p:nvPr/>
            </p:nvSpPr>
            <p:spPr>
              <a:xfrm>
                <a:off x="433802" y="3689268"/>
                <a:ext cx="5452648" cy="3168732"/>
              </a:xfrm>
              <a:prstGeom prst="rect">
                <a:avLst/>
              </a:prstGeom>
              <a:gradFill flip="none" rotWithShape="1">
                <a:gsLst>
                  <a:gs pos="0">
                    <a:srgbClr val="FFFFFF"/>
                  </a:gs>
                  <a:gs pos="100000">
                    <a:srgbClr val="FFFFFF"/>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spc="-100" dirty="0" smtClean="0">
                  <a:solidFill>
                    <a:schemeClr val="bg1"/>
                  </a:solidFill>
                </a:endParaRPr>
              </a:p>
            </p:txBody>
          </p:sp>
          <p:sp>
            <p:nvSpPr>
              <p:cNvPr id="48" name="Rectangle 47"/>
              <p:cNvSpPr/>
              <p:nvPr/>
            </p:nvSpPr>
            <p:spPr>
              <a:xfrm rot="5400000">
                <a:off x="-1127705" y="5250776"/>
                <a:ext cx="3168733" cy="45719"/>
              </a:xfrm>
              <a:prstGeom prst="rect">
                <a:avLst/>
              </a:prstGeom>
              <a:solidFill>
                <a:srgbClr val="0080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dirty="0">
                  <a:solidFill>
                    <a:srgbClr val="FFFFFF"/>
                  </a:solidFill>
                </a:endParaRPr>
              </a:p>
            </p:txBody>
          </p:sp>
        </p:grpSp>
        <p:sp>
          <p:nvSpPr>
            <p:cNvPr id="35" name="Rectangle 34"/>
            <p:cNvSpPr/>
            <p:nvPr/>
          </p:nvSpPr>
          <p:spPr>
            <a:xfrm>
              <a:off x="1057563" y="2426815"/>
              <a:ext cx="7731510" cy="523220"/>
            </a:xfrm>
            <a:prstGeom prst="rect">
              <a:avLst/>
            </a:prstGeom>
          </p:spPr>
          <p:txBody>
            <a:bodyPr wrap="square" anchor="ctr" anchorCtr="0">
              <a:spAutoFit/>
            </a:bodyPr>
            <a:lstStyle/>
            <a:p>
              <a:pPr>
                <a:spcBef>
                  <a:spcPts val="600"/>
                </a:spcBef>
                <a:buClr>
                  <a:schemeClr val="tx2"/>
                </a:buClr>
                <a:buSzPct val="90000"/>
              </a:pPr>
              <a:r>
                <a:rPr lang="en-US" sz="2800" spc="-100" dirty="0" smtClean="0">
                  <a:solidFill>
                    <a:srgbClr val="435153"/>
                  </a:solidFill>
                </a:rPr>
                <a:t>Progress so far</a:t>
              </a:r>
              <a:endParaRPr lang="en-US" sz="2800" spc="-100" dirty="0">
                <a:solidFill>
                  <a:srgbClr val="435153"/>
                </a:solidFill>
              </a:endParaRPr>
            </a:p>
          </p:txBody>
        </p:sp>
      </p:grpSp>
      <p:grpSp>
        <p:nvGrpSpPr>
          <p:cNvPr id="5" name="Group 4"/>
          <p:cNvGrpSpPr/>
          <p:nvPr/>
        </p:nvGrpSpPr>
        <p:grpSpPr>
          <a:xfrm>
            <a:off x="883921" y="1953585"/>
            <a:ext cx="10765670" cy="731520"/>
            <a:chOff x="883920" y="1386331"/>
            <a:chExt cx="10765670" cy="731520"/>
          </a:xfrm>
        </p:grpSpPr>
        <p:grpSp>
          <p:nvGrpSpPr>
            <p:cNvPr id="43" name="Group 42"/>
            <p:cNvGrpSpPr/>
            <p:nvPr/>
          </p:nvGrpSpPr>
          <p:grpSpPr>
            <a:xfrm>
              <a:off x="883920" y="1386331"/>
              <a:ext cx="10765670" cy="731520"/>
              <a:chOff x="433802" y="3689268"/>
              <a:chExt cx="5452648" cy="3168734"/>
            </a:xfrm>
            <a:effectLst>
              <a:outerShdw blurRad="63500" algn="ctr" rotWithShape="0">
                <a:prstClr val="black">
                  <a:alpha val="25000"/>
                </a:prstClr>
              </a:outerShdw>
            </a:effectLst>
          </p:grpSpPr>
          <p:sp>
            <p:nvSpPr>
              <p:cNvPr id="44" name="Rectangle 43"/>
              <p:cNvSpPr/>
              <p:nvPr/>
            </p:nvSpPr>
            <p:spPr>
              <a:xfrm>
                <a:off x="433802" y="3689268"/>
                <a:ext cx="5452648" cy="3168732"/>
              </a:xfrm>
              <a:prstGeom prst="rect">
                <a:avLst/>
              </a:prstGeom>
              <a:gradFill flip="none" rotWithShape="1">
                <a:gsLst>
                  <a:gs pos="0">
                    <a:srgbClr val="FFFFFF"/>
                  </a:gs>
                  <a:gs pos="100000">
                    <a:srgbClr val="FFFFFF"/>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spc="-100" dirty="0" smtClean="0">
                  <a:solidFill>
                    <a:schemeClr val="bg1"/>
                  </a:solidFill>
                </a:endParaRPr>
              </a:p>
            </p:txBody>
          </p:sp>
          <p:sp>
            <p:nvSpPr>
              <p:cNvPr id="45" name="Rectangle 44"/>
              <p:cNvSpPr/>
              <p:nvPr/>
            </p:nvSpPr>
            <p:spPr>
              <a:xfrm rot="5400000">
                <a:off x="-1127705" y="5250776"/>
                <a:ext cx="3168733" cy="45719"/>
              </a:xfrm>
              <a:prstGeom prst="rect">
                <a:avLst/>
              </a:prstGeom>
              <a:solidFill>
                <a:srgbClr val="0080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dirty="0">
                  <a:solidFill>
                    <a:srgbClr val="FFFFFF"/>
                  </a:solidFill>
                </a:endParaRPr>
              </a:p>
            </p:txBody>
          </p:sp>
        </p:grpSp>
        <p:sp>
          <p:nvSpPr>
            <p:cNvPr id="23" name="Rectangle 22"/>
            <p:cNvSpPr/>
            <p:nvPr/>
          </p:nvSpPr>
          <p:spPr>
            <a:xfrm>
              <a:off x="1057563" y="1490485"/>
              <a:ext cx="7731510" cy="523220"/>
            </a:xfrm>
            <a:prstGeom prst="rect">
              <a:avLst/>
            </a:prstGeom>
          </p:spPr>
          <p:txBody>
            <a:bodyPr wrap="square" anchor="ctr" anchorCtr="0">
              <a:spAutoFit/>
            </a:bodyPr>
            <a:lstStyle/>
            <a:p>
              <a:pPr>
                <a:spcBef>
                  <a:spcPts val="600"/>
                </a:spcBef>
                <a:buClr>
                  <a:schemeClr val="tx2"/>
                </a:buClr>
                <a:buSzPct val="90000"/>
              </a:pPr>
              <a:r>
                <a:rPr lang="en-US" sz="2800" spc="-100" dirty="0" smtClean="0">
                  <a:solidFill>
                    <a:srgbClr val="435153"/>
                  </a:solidFill>
                </a:rPr>
                <a:t>Review:  PSS 101</a:t>
              </a:r>
              <a:endParaRPr lang="en-US" sz="2800" spc="-100" dirty="0">
                <a:solidFill>
                  <a:srgbClr val="435153"/>
                </a:solidFill>
              </a:endParaRPr>
            </a:p>
          </p:txBody>
        </p:sp>
      </p:grpSp>
      <p:grpSp>
        <p:nvGrpSpPr>
          <p:cNvPr id="3" name="Group 2"/>
          <p:cNvGrpSpPr/>
          <p:nvPr/>
        </p:nvGrpSpPr>
        <p:grpSpPr>
          <a:xfrm>
            <a:off x="883921" y="3819619"/>
            <a:ext cx="10765670" cy="731520"/>
            <a:chOff x="883920" y="4195330"/>
            <a:chExt cx="10765670" cy="731520"/>
          </a:xfrm>
        </p:grpSpPr>
        <p:grpSp>
          <p:nvGrpSpPr>
            <p:cNvPr id="52" name="Group 51"/>
            <p:cNvGrpSpPr/>
            <p:nvPr/>
          </p:nvGrpSpPr>
          <p:grpSpPr>
            <a:xfrm>
              <a:off x="883920" y="4195330"/>
              <a:ext cx="10765670" cy="731520"/>
              <a:chOff x="433802" y="3689268"/>
              <a:chExt cx="5452648" cy="3168734"/>
            </a:xfrm>
            <a:effectLst>
              <a:outerShdw blurRad="63500" algn="ctr" rotWithShape="0">
                <a:prstClr val="black">
                  <a:alpha val="25000"/>
                </a:prstClr>
              </a:outerShdw>
            </a:effectLst>
          </p:grpSpPr>
          <p:sp>
            <p:nvSpPr>
              <p:cNvPr id="53" name="Rectangle 52"/>
              <p:cNvSpPr/>
              <p:nvPr/>
            </p:nvSpPr>
            <p:spPr>
              <a:xfrm>
                <a:off x="433802" y="3689268"/>
                <a:ext cx="5452648" cy="3168732"/>
              </a:xfrm>
              <a:prstGeom prst="rect">
                <a:avLst/>
              </a:prstGeom>
              <a:gradFill flip="none" rotWithShape="1">
                <a:gsLst>
                  <a:gs pos="0">
                    <a:srgbClr val="FFFFFF"/>
                  </a:gs>
                  <a:gs pos="100000">
                    <a:srgbClr val="FFFFFF"/>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spc="-100" dirty="0" smtClean="0">
                  <a:solidFill>
                    <a:schemeClr val="bg1"/>
                  </a:solidFill>
                </a:endParaRPr>
              </a:p>
            </p:txBody>
          </p:sp>
          <p:sp>
            <p:nvSpPr>
              <p:cNvPr id="54" name="Rectangle 53"/>
              <p:cNvSpPr/>
              <p:nvPr/>
            </p:nvSpPr>
            <p:spPr>
              <a:xfrm rot="5400000">
                <a:off x="-1127705" y="5250776"/>
                <a:ext cx="3168733" cy="45719"/>
              </a:xfrm>
              <a:prstGeom prst="rect">
                <a:avLst/>
              </a:prstGeom>
              <a:solidFill>
                <a:srgbClr val="0080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dirty="0">
                  <a:solidFill>
                    <a:srgbClr val="FFFFFF"/>
                  </a:solidFill>
                </a:endParaRPr>
              </a:p>
            </p:txBody>
          </p:sp>
        </p:grpSp>
        <p:sp>
          <p:nvSpPr>
            <p:cNvPr id="27" name="Rectangle 26"/>
            <p:cNvSpPr/>
            <p:nvPr/>
          </p:nvSpPr>
          <p:spPr>
            <a:xfrm>
              <a:off x="1044446" y="4299480"/>
              <a:ext cx="7744628" cy="523220"/>
            </a:xfrm>
            <a:prstGeom prst="rect">
              <a:avLst/>
            </a:prstGeom>
          </p:spPr>
          <p:txBody>
            <a:bodyPr wrap="square" anchor="ctr" anchorCtr="0">
              <a:spAutoFit/>
            </a:bodyPr>
            <a:lstStyle/>
            <a:p>
              <a:pPr>
                <a:spcBef>
                  <a:spcPts val="600"/>
                </a:spcBef>
                <a:buClr>
                  <a:schemeClr val="tx2"/>
                </a:buClr>
                <a:buSzPct val="90000"/>
              </a:pPr>
              <a:r>
                <a:rPr lang="en-US" sz="2800" spc="-100" dirty="0" smtClean="0">
                  <a:solidFill>
                    <a:srgbClr val="435153"/>
                  </a:solidFill>
                </a:rPr>
                <a:t>Is Partner Support Service right for my business?</a:t>
              </a:r>
              <a:endParaRPr lang="en-US" sz="2800" spc="-100" dirty="0">
                <a:solidFill>
                  <a:srgbClr val="435153"/>
                </a:solidFill>
              </a:endParaRPr>
            </a:p>
          </p:txBody>
        </p:sp>
      </p:grpSp>
      <p:grpSp>
        <p:nvGrpSpPr>
          <p:cNvPr id="2" name="Group 1"/>
          <p:cNvGrpSpPr/>
          <p:nvPr/>
        </p:nvGrpSpPr>
        <p:grpSpPr>
          <a:xfrm>
            <a:off x="883921" y="4752630"/>
            <a:ext cx="10765670" cy="731520"/>
            <a:chOff x="883920" y="5131663"/>
            <a:chExt cx="10765670" cy="731520"/>
          </a:xfrm>
        </p:grpSpPr>
        <p:grpSp>
          <p:nvGrpSpPr>
            <p:cNvPr id="55" name="Group 54"/>
            <p:cNvGrpSpPr/>
            <p:nvPr/>
          </p:nvGrpSpPr>
          <p:grpSpPr>
            <a:xfrm>
              <a:off x="883920" y="5131663"/>
              <a:ext cx="10765670" cy="731520"/>
              <a:chOff x="433802" y="3689268"/>
              <a:chExt cx="5452648" cy="3168734"/>
            </a:xfrm>
            <a:effectLst>
              <a:outerShdw blurRad="63500" algn="ctr" rotWithShape="0">
                <a:prstClr val="black">
                  <a:alpha val="25000"/>
                </a:prstClr>
              </a:outerShdw>
            </a:effectLst>
          </p:grpSpPr>
          <p:sp>
            <p:nvSpPr>
              <p:cNvPr id="56" name="Rectangle 55"/>
              <p:cNvSpPr/>
              <p:nvPr/>
            </p:nvSpPr>
            <p:spPr>
              <a:xfrm>
                <a:off x="433802" y="3689268"/>
                <a:ext cx="5452648" cy="3168732"/>
              </a:xfrm>
              <a:prstGeom prst="rect">
                <a:avLst/>
              </a:prstGeom>
              <a:gradFill flip="none" rotWithShape="1">
                <a:gsLst>
                  <a:gs pos="0">
                    <a:srgbClr val="FFFFFF"/>
                  </a:gs>
                  <a:gs pos="100000">
                    <a:srgbClr val="FFFFFF"/>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spc="-100" dirty="0" smtClean="0">
                  <a:solidFill>
                    <a:schemeClr val="bg1"/>
                  </a:solidFill>
                </a:endParaRPr>
              </a:p>
            </p:txBody>
          </p:sp>
          <p:sp>
            <p:nvSpPr>
              <p:cNvPr id="57" name="Rectangle 56"/>
              <p:cNvSpPr/>
              <p:nvPr/>
            </p:nvSpPr>
            <p:spPr>
              <a:xfrm rot="5400000">
                <a:off x="-1127705" y="5250776"/>
                <a:ext cx="3168733" cy="45719"/>
              </a:xfrm>
              <a:prstGeom prst="rect">
                <a:avLst/>
              </a:prstGeom>
              <a:solidFill>
                <a:srgbClr val="0080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dirty="0">
                  <a:solidFill>
                    <a:srgbClr val="FFFFFF"/>
                  </a:solidFill>
                </a:endParaRPr>
              </a:p>
            </p:txBody>
          </p:sp>
        </p:grpSp>
        <p:sp>
          <p:nvSpPr>
            <p:cNvPr id="41" name="Rectangle 40"/>
            <p:cNvSpPr/>
            <p:nvPr/>
          </p:nvSpPr>
          <p:spPr>
            <a:xfrm>
              <a:off x="1044446" y="5235814"/>
              <a:ext cx="7744628" cy="523220"/>
            </a:xfrm>
            <a:prstGeom prst="rect">
              <a:avLst/>
            </a:prstGeom>
          </p:spPr>
          <p:txBody>
            <a:bodyPr wrap="square" anchor="ctr" anchorCtr="0">
              <a:spAutoFit/>
            </a:bodyPr>
            <a:lstStyle/>
            <a:p>
              <a:pPr>
                <a:spcBef>
                  <a:spcPts val="600"/>
                </a:spcBef>
                <a:buClr>
                  <a:schemeClr val="tx2"/>
                </a:buClr>
                <a:buSzPct val="90000"/>
              </a:pPr>
              <a:r>
                <a:rPr lang="en-US" sz="2800" spc="-100" dirty="0" smtClean="0">
                  <a:solidFill>
                    <a:srgbClr val="435153"/>
                  </a:solidFill>
                </a:rPr>
                <a:t>PSS adoption best practices</a:t>
              </a:r>
              <a:endParaRPr lang="en-US" sz="2800" spc="-100" dirty="0">
                <a:solidFill>
                  <a:srgbClr val="435153"/>
                </a:solidFill>
              </a:endParaRPr>
            </a:p>
          </p:txBody>
        </p:sp>
      </p:grpSp>
      <p:grpSp>
        <p:nvGrpSpPr>
          <p:cNvPr id="24" name="Group 23"/>
          <p:cNvGrpSpPr/>
          <p:nvPr/>
        </p:nvGrpSpPr>
        <p:grpSpPr>
          <a:xfrm>
            <a:off x="885600" y="5668678"/>
            <a:ext cx="10765670" cy="731520"/>
            <a:chOff x="883920" y="5131663"/>
            <a:chExt cx="10765670" cy="731520"/>
          </a:xfrm>
        </p:grpSpPr>
        <p:grpSp>
          <p:nvGrpSpPr>
            <p:cNvPr id="25" name="Group 24"/>
            <p:cNvGrpSpPr/>
            <p:nvPr/>
          </p:nvGrpSpPr>
          <p:grpSpPr>
            <a:xfrm>
              <a:off x="883920" y="5131663"/>
              <a:ext cx="10765670" cy="731520"/>
              <a:chOff x="433802" y="3689268"/>
              <a:chExt cx="5452648" cy="3168734"/>
            </a:xfrm>
            <a:effectLst>
              <a:outerShdw blurRad="63500" algn="ctr" rotWithShape="0">
                <a:prstClr val="black">
                  <a:alpha val="25000"/>
                </a:prstClr>
              </a:outerShdw>
            </a:effectLst>
          </p:grpSpPr>
          <p:sp>
            <p:nvSpPr>
              <p:cNvPr id="28" name="Rectangle 27"/>
              <p:cNvSpPr/>
              <p:nvPr/>
            </p:nvSpPr>
            <p:spPr>
              <a:xfrm>
                <a:off x="433802" y="3689268"/>
                <a:ext cx="5452648" cy="3168732"/>
              </a:xfrm>
              <a:prstGeom prst="rect">
                <a:avLst/>
              </a:prstGeom>
              <a:gradFill flip="none" rotWithShape="1">
                <a:gsLst>
                  <a:gs pos="0">
                    <a:srgbClr val="FFFFFF"/>
                  </a:gs>
                  <a:gs pos="100000">
                    <a:srgbClr val="FFFFFF"/>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spc="-100" dirty="0" smtClean="0">
                  <a:solidFill>
                    <a:schemeClr val="bg1"/>
                  </a:solidFill>
                </a:endParaRPr>
              </a:p>
            </p:txBody>
          </p:sp>
          <p:sp>
            <p:nvSpPr>
              <p:cNvPr id="29" name="Rectangle 28"/>
              <p:cNvSpPr/>
              <p:nvPr/>
            </p:nvSpPr>
            <p:spPr>
              <a:xfrm rot="5400000">
                <a:off x="-1127705" y="5250776"/>
                <a:ext cx="3168733" cy="45719"/>
              </a:xfrm>
              <a:prstGeom prst="rect">
                <a:avLst/>
              </a:prstGeom>
              <a:solidFill>
                <a:srgbClr val="0080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dirty="0">
                  <a:solidFill>
                    <a:srgbClr val="FFFFFF"/>
                  </a:solidFill>
                </a:endParaRPr>
              </a:p>
            </p:txBody>
          </p:sp>
        </p:grpSp>
        <p:sp>
          <p:nvSpPr>
            <p:cNvPr id="26" name="Rectangle 25"/>
            <p:cNvSpPr/>
            <p:nvPr/>
          </p:nvSpPr>
          <p:spPr>
            <a:xfrm>
              <a:off x="1044446" y="5235814"/>
              <a:ext cx="7744628" cy="523220"/>
            </a:xfrm>
            <a:prstGeom prst="rect">
              <a:avLst/>
            </a:prstGeom>
          </p:spPr>
          <p:txBody>
            <a:bodyPr wrap="square" anchor="ctr" anchorCtr="0">
              <a:spAutoFit/>
            </a:bodyPr>
            <a:lstStyle/>
            <a:p>
              <a:pPr>
                <a:spcBef>
                  <a:spcPts val="600"/>
                </a:spcBef>
                <a:buClr>
                  <a:schemeClr val="tx2"/>
                </a:buClr>
                <a:buSzPct val="90000"/>
              </a:pPr>
              <a:r>
                <a:rPr lang="en-US" sz="2800" spc="-100" dirty="0" smtClean="0">
                  <a:solidFill>
                    <a:srgbClr val="435153"/>
                  </a:solidFill>
                </a:rPr>
                <a:t>Key takeaways</a:t>
              </a:r>
              <a:endParaRPr lang="en-US" sz="2800" spc="-100" dirty="0">
                <a:solidFill>
                  <a:srgbClr val="435153"/>
                </a:solidFill>
              </a:endParaRPr>
            </a:p>
          </p:txBody>
        </p:sp>
      </p:grpSp>
      <p:sp>
        <p:nvSpPr>
          <p:cNvPr id="34" name="Rectangle 33"/>
          <p:cNvSpPr/>
          <p:nvPr/>
        </p:nvSpPr>
        <p:spPr>
          <a:xfrm>
            <a:off x="429211" y="1561556"/>
            <a:ext cx="11095073" cy="51082"/>
          </a:xfrm>
          <a:prstGeom prst="rect">
            <a:avLst/>
          </a:prstGeom>
          <a:solidFill>
            <a:srgbClr val="0080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dirty="0">
              <a:solidFill>
                <a:srgbClr val="FFFFFF"/>
              </a:solidFill>
            </a:endParaRPr>
          </a:p>
        </p:txBody>
      </p:sp>
    </p:spTree>
    <p:extLst>
      <p:ext uri="{BB962C8B-B14F-4D97-AF65-F5344CB8AC3E}">
        <p14:creationId xmlns:p14="http://schemas.microsoft.com/office/powerpoint/2010/main" val="281078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1000"/>
                                        <p:tgtEl>
                                          <p:spTgt spid="24"/>
                                        </p:tgtEl>
                                      </p:cBhvr>
                                    </p:animEffect>
                                    <p:anim calcmode="lin" valueType="num">
                                      <p:cBhvr>
                                        <p:cTn id="36" dur="1000" fill="hold"/>
                                        <p:tgtEl>
                                          <p:spTgt spid="24"/>
                                        </p:tgtEl>
                                        <p:attrNameLst>
                                          <p:attrName>ppt_x</p:attrName>
                                        </p:attrNameLst>
                                      </p:cBhvr>
                                      <p:tavLst>
                                        <p:tav tm="0">
                                          <p:val>
                                            <p:strVal val="#ppt_x"/>
                                          </p:val>
                                        </p:tav>
                                        <p:tav tm="100000">
                                          <p:val>
                                            <p:strVal val="#ppt_x"/>
                                          </p:val>
                                        </p:tav>
                                      </p:tavLst>
                                    </p:anim>
                                    <p:anim calcmode="lin" valueType="num">
                                      <p:cBhvr>
                                        <p:cTn id="3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a:spLocks noGrp="1"/>
          </p:cNvSpPr>
          <p:nvPr>
            <p:ph type="title"/>
          </p:nvPr>
        </p:nvSpPr>
        <p:spPr>
          <a:xfrm>
            <a:off x="306190" y="432215"/>
            <a:ext cx="11448832" cy="838200"/>
          </a:xfrm>
        </p:spPr>
        <p:txBody>
          <a:bodyPr/>
          <a:lstStyle/>
          <a:p>
            <a:r>
              <a:rPr lang="en-US" spc="0" dirty="0">
                <a:solidFill>
                  <a:srgbClr val="0080A5"/>
                </a:solidFill>
              </a:rPr>
              <a:t>What makes a Cisco service “smart”?</a:t>
            </a:r>
          </a:p>
        </p:txBody>
      </p:sp>
      <p:grpSp>
        <p:nvGrpSpPr>
          <p:cNvPr id="32" name="Group 31"/>
          <p:cNvGrpSpPr/>
          <p:nvPr/>
        </p:nvGrpSpPr>
        <p:grpSpPr>
          <a:xfrm>
            <a:off x="3332410" y="1303305"/>
            <a:ext cx="2676307" cy="4914240"/>
            <a:chOff x="2499950" y="1191035"/>
            <a:chExt cx="2007753" cy="5026510"/>
          </a:xfrm>
        </p:grpSpPr>
        <p:sp>
          <p:nvSpPr>
            <p:cNvPr id="33" name="Rounded Rectangle 32"/>
            <p:cNvSpPr/>
            <p:nvPr/>
          </p:nvSpPr>
          <p:spPr>
            <a:xfrm>
              <a:off x="2499950" y="1191035"/>
              <a:ext cx="1999012" cy="5026510"/>
            </a:xfrm>
            <a:prstGeom prst="roundRect">
              <a:avLst>
                <a:gd name="adj" fmla="val 0"/>
              </a:avLst>
            </a:prstGeom>
            <a:gradFill>
              <a:gsLst>
                <a:gs pos="50000">
                  <a:schemeClr val="accent1">
                    <a:lumMod val="75000"/>
                    <a:alpha val="50000"/>
                  </a:schemeClr>
                </a:gs>
                <a:gs pos="100000">
                  <a:schemeClr val="accent1">
                    <a:tint val="23500"/>
                    <a:satMod val="160000"/>
                    <a:alpha val="0"/>
                  </a:schemeClr>
                </a:gs>
              </a:gsLst>
              <a:lin ang="5400000" scaled="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34" name="TextBox 33"/>
            <p:cNvSpPr txBox="1"/>
            <p:nvPr/>
          </p:nvSpPr>
          <p:spPr>
            <a:xfrm>
              <a:off x="2520407" y="1328771"/>
              <a:ext cx="1987296" cy="353937"/>
            </a:xfrm>
            <a:prstGeom prst="rect">
              <a:avLst/>
            </a:prstGeom>
            <a:noFill/>
          </p:spPr>
          <p:txBody>
            <a:bodyPr wrap="square" lIns="91432" tIns="45717" rIns="91432" bIns="45717" rtlCol="0" anchor="b" anchorCtr="0">
              <a:spAutoFit/>
            </a:bodyPr>
            <a:lstStyle/>
            <a:p>
              <a:pPr marL="238106" indent="-238106">
                <a:lnSpc>
                  <a:spcPct val="85000"/>
                </a:lnSpc>
              </a:pPr>
              <a:r>
                <a:rPr lang="en-US" sz="2000" i="1" dirty="0" smtClean="0">
                  <a:solidFill>
                    <a:srgbClr val="FFFFFF"/>
                  </a:solidFill>
                </a:rPr>
                <a:t>…Which Collect</a:t>
              </a:r>
              <a:endParaRPr lang="en-US" sz="2000" b="1" i="1" dirty="0">
                <a:solidFill>
                  <a:srgbClr val="FFFFFF"/>
                </a:solidFill>
              </a:endParaRPr>
            </a:p>
          </p:txBody>
        </p:sp>
        <p:grpSp>
          <p:nvGrpSpPr>
            <p:cNvPr id="36" name="Group 5"/>
            <p:cNvGrpSpPr/>
            <p:nvPr/>
          </p:nvGrpSpPr>
          <p:grpSpPr>
            <a:xfrm>
              <a:off x="2916638" y="3724867"/>
              <a:ext cx="986680" cy="1388829"/>
              <a:chOff x="2652119" y="2871114"/>
              <a:chExt cx="1256439" cy="1682276"/>
            </a:xfrm>
          </p:grpSpPr>
          <p:sp>
            <p:nvSpPr>
              <p:cNvPr id="38" name="AutoShape 55"/>
              <p:cNvSpPr>
                <a:spLocks noChangeArrowheads="1"/>
              </p:cNvSpPr>
              <p:nvPr/>
            </p:nvSpPr>
            <p:spPr bwMode="auto">
              <a:xfrm>
                <a:off x="2652119" y="3002744"/>
                <a:ext cx="1222936" cy="1550646"/>
              </a:xfrm>
              <a:prstGeom prst="ellipse">
                <a:avLst/>
              </a:prstGeom>
              <a:gradFill flip="none" rotWithShape="1">
                <a:gsLst>
                  <a:gs pos="0">
                    <a:schemeClr val="accent1"/>
                  </a:gs>
                  <a:gs pos="100000">
                    <a:schemeClr val="accent2"/>
                  </a:gs>
                </a:gsLst>
                <a:lin ang="2700000" scaled="1"/>
                <a:tileRect/>
              </a:gradFill>
              <a:ln>
                <a:noFill/>
              </a:ln>
              <a:effectLst>
                <a:outerShdw blurRad="215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t" anchorCtr="0"/>
              <a:lstStyle/>
              <a:p>
                <a:pPr>
                  <a:lnSpc>
                    <a:spcPct val="90000"/>
                  </a:lnSpc>
                </a:pPr>
                <a:endParaRPr lang="en-US" sz="1200" dirty="0"/>
              </a:p>
            </p:txBody>
          </p:sp>
          <p:grpSp>
            <p:nvGrpSpPr>
              <p:cNvPr id="39" name="Group 17"/>
              <p:cNvGrpSpPr/>
              <p:nvPr/>
            </p:nvGrpSpPr>
            <p:grpSpPr>
              <a:xfrm>
                <a:off x="2917185" y="3147365"/>
                <a:ext cx="991373" cy="1247512"/>
                <a:chOff x="2962652" y="2528088"/>
                <a:chExt cx="2212848" cy="2784576"/>
              </a:xfrm>
            </p:grpSpPr>
            <p:grpSp>
              <p:nvGrpSpPr>
                <p:cNvPr id="42" name="Group 16"/>
                <p:cNvGrpSpPr/>
                <p:nvPr/>
              </p:nvGrpSpPr>
              <p:grpSpPr>
                <a:xfrm>
                  <a:off x="2962652" y="2528088"/>
                  <a:ext cx="2212848" cy="1618545"/>
                  <a:chOff x="6044184" y="1394232"/>
                  <a:chExt cx="3264408" cy="2387688"/>
                </a:xfrm>
              </p:grpSpPr>
              <p:pic>
                <p:nvPicPr>
                  <p:cNvPr id="50" name="Picture 49" descr="service_1065_256.png"/>
                  <p:cNvPicPr>
                    <a:picLocks noChangeAspect="1"/>
                  </p:cNvPicPr>
                  <p:nvPr/>
                </p:nvPicPr>
                <p:blipFill>
                  <a:blip r:embed="rId3" cstate="screen"/>
                  <a:stretch>
                    <a:fillRect/>
                  </a:stretch>
                </p:blipFill>
                <p:spPr>
                  <a:xfrm>
                    <a:off x="6772200" y="1394232"/>
                    <a:ext cx="1714728" cy="1714728"/>
                  </a:xfrm>
                  <a:prstGeom prst="rect">
                    <a:avLst/>
                  </a:prstGeom>
                </p:spPr>
              </p:pic>
              <p:pic>
                <p:nvPicPr>
                  <p:cNvPr id="51" name="Picture 50" descr="Cisco_device_generic_1191_256.png"/>
                  <p:cNvPicPr>
                    <a:picLocks noChangeAspect="1"/>
                  </p:cNvPicPr>
                  <p:nvPr/>
                </p:nvPicPr>
                <p:blipFill>
                  <a:blip r:embed="rId4" cstate="screen"/>
                  <a:stretch>
                    <a:fillRect/>
                  </a:stretch>
                </p:blipFill>
                <p:spPr>
                  <a:xfrm>
                    <a:off x="6044184" y="2462136"/>
                    <a:ext cx="1319784" cy="1319784"/>
                  </a:xfrm>
                  <a:prstGeom prst="rect">
                    <a:avLst/>
                  </a:prstGeom>
                </p:spPr>
              </p:pic>
              <p:pic>
                <p:nvPicPr>
                  <p:cNvPr id="58" name="Picture 57" descr="Hardware_1185_256.png"/>
                  <p:cNvPicPr>
                    <a:picLocks noChangeAspect="1"/>
                  </p:cNvPicPr>
                  <p:nvPr/>
                </p:nvPicPr>
                <p:blipFill>
                  <a:blip r:embed="rId5" cstate="screen"/>
                  <a:stretch>
                    <a:fillRect/>
                  </a:stretch>
                </p:blipFill>
                <p:spPr>
                  <a:xfrm>
                    <a:off x="7593864" y="2067192"/>
                    <a:ext cx="1714728" cy="1714728"/>
                  </a:xfrm>
                  <a:prstGeom prst="rect">
                    <a:avLst/>
                  </a:prstGeom>
                </p:spPr>
              </p:pic>
            </p:grpSp>
            <p:pic>
              <p:nvPicPr>
                <p:cNvPr id="49" name="Picture 48" descr="monitor_0023_256.png"/>
                <p:cNvPicPr>
                  <a:picLocks noChangeAspect="1"/>
                </p:cNvPicPr>
                <p:nvPr/>
              </p:nvPicPr>
              <p:blipFill>
                <a:blip r:embed="rId6" cstate="screen"/>
                <a:stretch>
                  <a:fillRect/>
                </a:stretch>
              </p:blipFill>
              <p:spPr>
                <a:xfrm>
                  <a:off x="2963128" y="3599688"/>
                  <a:ext cx="1712975" cy="1712976"/>
                </a:xfrm>
                <a:prstGeom prst="rect">
                  <a:avLst/>
                </a:prstGeom>
              </p:spPr>
            </p:pic>
          </p:grpSp>
          <p:sp>
            <p:nvSpPr>
              <p:cNvPr id="40" name="Freeform 39"/>
              <p:cNvSpPr/>
              <p:nvPr/>
            </p:nvSpPr>
            <p:spPr>
              <a:xfrm>
                <a:off x="2709502" y="2871114"/>
                <a:ext cx="1165553" cy="905746"/>
              </a:xfrm>
              <a:custGeom>
                <a:avLst/>
                <a:gdLst>
                  <a:gd name="connsiteX0" fmla="*/ 0 w 1127157"/>
                  <a:gd name="connsiteY0" fmla="*/ 0 h 230863"/>
                  <a:gd name="connsiteX1" fmla="*/ 1127157 w 1127157"/>
                  <a:gd name="connsiteY1" fmla="*/ 0 h 230863"/>
                  <a:gd name="connsiteX2" fmla="*/ 552262 w 1127157"/>
                  <a:gd name="connsiteY2" fmla="*/ 230863 h 230863"/>
                  <a:gd name="connsiteX3" fmla="*/ 0 w 1127157"/>
                  <a:gd name="connsiteY3" fmla="*/ 0 h 230863"/>
                  <a:gd name="connsiteX0" fmla="*/ 0 w 1127157"/>
                  <a:gd name="connsiteY0" fmla="*/ 0 h 230863"/>
                  <a:gd name="connsiteX1" fmla="*/ 1127157 w 1127157"/>
                  <a:gd name="connsiteY1" fmla="*/ 0 h 230863"/>
                  <a:gd name="connsiteX2" fmla="*/ 552262 w 1127157"/>
                  <a:gd name="connsiteY2" fmla="*/ 230863 h 230863"/>
                  <a:gd name="connsiteX3" fmla="*/ 0 w 1127157"/>
                  <a:gd name="connsiteY3" fmla="*/ 0 h 230863"/>
                  <a:gd name="connsiteX0" fmla="*/ 0 w 1127157"/>
                  <a:gd name="connsiteY0" fmla="*/ 0 h 230863"/>
                  <a:gd name="connsiteX1" fmla="*/ 1127157 w 1127157"/>
                  <a:gd name="connsiteY1" fmla="*/ 0 h 230863"/>
                  <a:gd name="connsiteX2" fmla="*/ 552262 w 1127157"/>
                  <a:gd name="connsiteY2" fmla="*/ 230863 h 230863"/>
                  <a:gd name="connsiteX3" fmla="*/ 0 w 1127157"/>
                  <a:gd name="connsiteY3" fmla="*/ 0 h 230863"/>
                  <a:gd name="connsiteX0" fmla="*/ 0 w 1127157"/>
                  <a:gd name="connsiteY0" fmla="*/ 380245 h 611108"/>
                  <a:gd name="connsiteX1" fmla="*/ 1127157 w 1127157"/>
                  <a:gd name="connsiteY1" fmla="*/ 380245 h 611108"/>
                  <a:gd name="connsiteX2" fmla="*/ 552262 w 1127157"/>
                  <a:gd name="connsiteY2" fmla="*/ 611108 h 611108"/>
                  <a:gd name="connsiteX3" fmla="*/ 0 w 1127157"/>
                  <a:gd name="connsiteY3" fmla="*/ 380245 h 611108"/>
                  <a:gd name="connsiteX0" fmla="*/ 0 w 1127157"/>
                  <a:gd name="connsiteY0" fmla="*/ 525101 h 755964"/>
                  <a:gd name="connsiteX1" fmla="*/ 1127157 w 1127157"/>
                  <a:gd name="connsiteY1" fmla="*/ 525101 h 755964"/>
                  <a:gd name="connsiteX2" fmla="*/ 552262 w 1127157"/>
                  <a:gd name="connsiteY2" fmla="*/ 755964 h 755964"/>
                  <a:gd name="connsiteX3" fmla="*/ 0 w 1127157"/>
                  <a:gd name="connsiteY3" fmla="*/ 525101 h 755964"/>
                  <a:gd name="connsiteX0" fmla="*/ 0 w 1127157"/>
                  <a:gd name="connsiteY0" fmla="*/ 525101 h 755964"/>
                  <a:gd name="connsiteX1" fmla="*/ 1127157 w 1127157"/>
                  <a:gd name="connsiteY1" fmla="*/ 525101 h 755964"/>
                  <a:gd name="connsiteX2" fmla="*/ 552262 w 1127157"/>
                  <a:gd name="connsiteY2" fmla="*/ 755964 h 755964"/>
                  <a:gd name="connsiteX3" fmla="*/ 0 w 1127157"/>
                  <a:gd name="connsiteY3" fmla="*/ 525101 h 755964"/>
                  <a:gd name="connsiteX0" fmla="*/ 0 w 1127157"/>
                  <a:gd name="connsiteY0" fmla="*/ 525101 h 755964"/>
                  <a:gd name="connsiteX1" fmla="*/ 1127157 w 1127157"/>
                  <a:gd name="connsiteY1" fmla="*/ 525101 h 755964"/>
                  <a:gd name="connsiteX2" fmla="*/ 552262 w 1127157"/>
                  <a:gd name="connsiteY2" fmla="*/ 755964 h 755964"/>
                  <a:gd name="connsiteX3" fmla="*/ 0 w 1127157"/>
                  <a:gd name="connsiteY3" fmla="*/ 525101 h 755964"/>
                  <a:gd name="connsiteX0" fmla="*/ 0 w 1127157"/>
                  <a:gd name="connsiteY0" fmla="*/ 525101 h 755964"/>
                  <a:gd name="connsiteX1" fmla="*/ 1127157 w 1127157"/>
                  <a:gd name="connsiteY1" fmla="*/ 525101 h 755964"/>
                  <a:gd name="connsiteX2" fmla="*/ 552262 w 1127157"/>
                  <a:gd name="connsiteY2" fmla="*/ 755964 h 755964"/>
                  <a:gd name="connsiteX3" fmla="*/ 0 w 1127157"/>
                  <a:gd name="connsiteY3" fmla="*/ 525101 h 755964"/>
                  <a:gd name="connsiteX0" fmla="*/ 95816 w 1315017"/>
                  <a:gd name="connsiteY0" fmla="*/ 525101 h 755964"/>
                  <a:gd name="connsiteX1" fmla="*/ 1222973 w 1315017"/>
                  <a:gd name="connsiteY1" fmla="*/ 525101 h 755964"/>
                  <a:gd name="connsiteX2" fmla="*/ 648078 w 1315017"/>
                  <a:gd name="connsiteY2" fmla="*/ 755964 h 755964"/>
                  <a:gd name="connsiteX3" fmla="*/ 95816 w 1315017"/>
                  <a:gd name="connsiteY3" fmla="*/ 525101 h 755964"/>
                  <a:gd name="connsiteX0" fmla="*/ 95816 w 1315017"/>
                  <a:gd name="connsiteY0" fmla="*/ 525101 h 755964"/>
                  <a:gd name="connsiteX1" fmla="*/ 1222973 w 1315017"/>
                  <a:gd name="connsiteY1" fmla="*/ 525101 h 755964"/>
                  <a:gd name="connsiteX2" fmla="*/ 648078 w 1315017"/>
                  <a:gd name="connsiteY2" fmla="*/ 755964 h 755964"/>
                  <a:gd name="connsiteX3" fmla="*/ 95816 w 1315017"/>
                  <a:gd name="connsiteY3" fmla="*/ 525101 h 755964"/>
                  <a:gd name="connsiteX0" fmla="*/ 95816 w 1315017"/>
                  <a:gd name="connsiteY0" fmla="*/ 525101 h 760491"/>
                  <a:gd name="connsiteX1" fmla="*/ 1222973 w 1315017"/>
                  <a:gd name="connsiteY1" fmla="*/ 525101 h 760491"/>
                  <a:gd name="connsiteX2" fmla="*/ 648078 w 1315017"/>
                  <a:gd name="connsiteY2" fmla="*/ 755964 h 760491"/>
                  <a:gd name="connsiteX3" fmla="*/ 95816 w 1315017"/>
                  <a:gd name="connsiteY3" fmla="*/ 525101 h 760491"/>
                  <a:gd name="connsiteX0" fmla="*/ 27915 w 1247116"/>
                  <a:gd name="connsiteY0" fmla="*/ 525101 h 760491"/>
                  <a:gd name="connsiteX1" fmla="*/ 1155072 w 1247116"/>
                  <a:gd name="connsiteY1" fmla="*/ 525101 h 760491"/>
                  <a:gd name="connsiteX2" fmla="*/ 580177 w 1247116"/>
                  <a:gd name="connsiteY2" fmla="*/ 755964 h 760491"/>
                  <a:gd name="connsiteX3" fmla="*/ 27915 w 1247116"/>
                  <a:gd name="connsiteY3" fmla="*/ 525101 h 760491"/>
                  <a:gd name="connsiteX0" fmla="*/ 27915 w 1183742"/>
                  <a:gd name="connsiteY0" fmla="*/ 525101 h 760491"/>
                  <a:gd name="connsiteX1" fmla="*/ 1155072 w 1183742"/>
                  <a:gd name="connsiteY1" fmla="*/ 525101 h 760491"/>
                  <a:gd name="connsiteX2" fmla="*/ 580177 w 1183742"/>
                  <a:gd name="connsiteY2" fmla="*/ 755964 h 760491"/>
                  <a:gd name="connsiteX3" fmla="*/ 27915 w 1183742"/>
                  <a:gd name="connsiteY3" fmla="*/ 525101 h 760491"/>
                  <a:gd name="connsiteX0" fmla="*/ 27915 w 1183742"/>
                  <a:gd name="connsiteY0" fmla="*/ 534154 h 769544"/>
                  <a:gd name="connsiteX1" fmla="*/ 1155072 w 1183742"/>
                  <a:gd name="connsiteY1" fmla="*/ 534154 h 769544"/>
                  <a:gd name="connsiteX2" fmla="*/ 580177 w 1183742"/>
                  <a:gd name="connsiteY2" fmla="*/ 765017 h 769544"/>
                  <a:gd name="connsiteX3" fmla="*/ 27915 w 1183742"/>
                  <a:gd name="connsiteY3" fmla="*/ 534154 h 769544"/>
                  <a:gd name="connsiteX0" fmla="*/ 27915 w 1183742"/>
                  <a:gd name="connsiteY0" fmla="*/ 534154 h 769544"/>
                  <a:gd name="connsiteX1" fmla="*/ 1155072 w 1183742"/>
                  <a:gd name="connsiteY1" fmla="*/ 534154 h 769544"/>
                  <a:gd name="connsiteX2" fmla="*/ 580177 w 1183742"/>
                  <a:gd name="connsiteY2" fmla="*/ 765017 h 769544"/>
                  <a:gd name="connsiteX3" fmla="*/ 27915 w 1183742"/>
                  <a:gd name="connsiteY3" fmla="*/ 534154 h 769544"/>
                </a:gdLst>
                <a:ahLst/>
                <a:cxnLst>
                  <a:cxn ang="0">
                    <a:pos x="connsiteX0" y="connsiteY0"/>
                  </a:cxn>
                  <a:cxn ang="0">
                    <a:pos x="connsiteX1" y="connsiteY1"/>
                  </a:cxn>
                  <a:cxn ang="0">
                    <a:pos x="connsiteX2" y="connsiteY2"/>
                  </a:cxn>
                  <a:cxn ang="0">
                    <a:pos x="connsiteX3" y="connsiteY3"/>
                  </a:cxn>
                </a:cxnLst>
                <a:rect l="l" t="t" r="r" b="b"/>
                <a:pathLst>
                  <a:path w="1183742" h="769544">
                    <a:moveTo>
                      <a:pt x="27915" y="534154"/>
                    </a:moveTo>
                    <a:cubicBezTo>
                      <a:pt x="227091" y="0"/>
                      <a:pt x="964948" y="18106"/>
                      <a:pt x="1155072" y="534154"/>
                    </a:cubicBezTo>
                    <a:cubicBezTo>
                      <a:pt x="1183742" y="622425"/>
                      <a:pt x="962685" y="760490"/>
                      <a:pt x="580177" y="765017"/>
                    </a:cubicBezTo>
                    <a:cubicBezTo>
                      <a:pt x="188615" y="769544"/>
                      <a:pt x="0" y="613371"/>
                      <a:pt x="27915" y="534154"/>
                    </a:cubicBezTo>
                    <a:close/>
                  </a:path>
                </a:pathLst>
              </a:custGeom>
              <a:gradFill flip="none" rotWithShape="1">
                <a:gsLst>
                  <a:gs pos="0">
                    <a:schemeClr val="bg1">
                      <a:alpha val="58000"/>
                    </a:schemeClr>
                  </a:gs>
                  <a:gs pos="74000">
                    <a:schemeClr val="bg1">
                      <a:alpha val="18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61"/>
                <a:endParaRPr lang="en-US" sz="1500" dirty="0">
                  <a:solidFill>
                    <a:srgbClr val="FFFFFF"/>
                  </a:solidFill>
                </a:endParaRPr>
              </a:p>
            </p:txBody>
          </p:sp>
        </p:grpSp>
        <p:sp>
          <p:nvSpPr>
            <p:cNvPr id="37" name="TextBox 36"/>
            <p:cNvSpPr txBox="1"/>
            <p:nvPr/>
          </p:nvSpPr>
          <p:spPr>
            <a:xfrm>
              <a:off x="2592464" y="2397631"/>
              <a:ext cx="1843337" cy="969490"/>
            </a:xfrm>
            <a:prstGeom prst="rect">
              <a:avLst/>
            </a:prstGeom>
            <a:noFill/>
          </p:spPr>
          <p:txBody>
            <a:bodyPr wrap="square" lIns="91432" tIns="45717" rIns="91432" bIns="45717" rtlCol="0" anchor="b" anchorCtr="0">
              <a:spAutoFit/>
            </a:bodyPr>
            <a:lstStyle>
              <a:defPPr>
                <a:defRPr lang="en-US"/>
              </a:defPPr>
              <a:lvl1pPr>
                <a:lnSpc>
                  <a:spcPct val="95000"/>
                </a:lnSpc>
                <a:buClr>
                  <a:srgbClr val="6DB344"/>
                </a:buClr>
                <a:buSzPct val="90000"/>
                <a:defRPr b="1" kern="0">
                  <a:solidFill>
                    <a:srgbClr val="FFFFFF"/>
                  </a:solidFill>
                  <a:effectLst>
                    <a:outerShdw blurRad="127000" dist="25400" dir="2700000" algn="ctr" rotWithShape="0">
                      <a:prstClr val="black">
                        <a:alpha val="37000"/>
                      </a:prstClr>
                    </a:outerShdw>
                  </a:effectLst>
                  <a:latin typeface="Arial"/>
                </a:defRPr>
              </a:lvl1pPr>
            </a:lstStyle>
            <a:p>
              <a:r>
                <a:rPr lang="en-US" sz="2000" dirty="0" smtClean="0">
                  <a:effectLst/>
                </a:rPr>
                <a:t>Cisco Installed Base &amp; Diagnostic</a:t>
              </a:r>
              <a:r>
                <a:rPr lang="en-US" sz="2000" dirty="0">
                  <a:effectLst/>
                </a:rPr>
                <a:t/>
              </a:r>
              <a:br>
                <a:rPr lang="en-US" sz="2000" dirty="0">
                  <a:effectLst/>
                </a:rPr>
              </a:br>
              <a:r>
                <a:rPr lang="en-US" sz="2000" dirty="0">
                  <a:effectLst/>
                </a:rPr>
                <a:t>Data</a:t>
              </a:r>
            </a:p>
          </p:txBody>
        </p:sp>
      </p:grpSp>
      <p:grpSp>
        <p:nvGrpSpPr>
          <p:cNvPr id="59" name="Group 58"/>
          <p:cNvGrpSpPr/>
          <p:nvPr/>
        </p:nvGrpSpPr>
        <p:grpSpPr>
          <a:xfrm>
            <a:off x="485914" y="1303305"/>
            <a:ext cx="2861747" cy="4914240"/>
            <a:chOff x="364523" y="1191035"/>
            <a:chExt cx="2146870" cy="5026510"/>
          </a:xfrm>
        </p:grpSpPr>
        <p:sp>
          <p:nvSpPr>
            <p:cNvPr id="60" name="Rounded Rectangle 59"/>
            <p:cNvSpPr/>
            <p:nvPr/>
          </p:nvSpPr>
          <p:spPr>
            <a:xfrm>
              <a:off x="364523" y="1191035"/>
              <a:ext cx="1999012" cy="5026510"/>
            </a:xfrm>
            <a:prstGeom prst="roundRect">
              <a:avLst>
                <a:gd name="adj" fmla="val 0"/>
              </a:avLst>
            </a:prstGeom>
            <a:gradFill>
              <a:gsLst>
                <a:gs pos="50000">
                  <a:schemeClr val="accent1">
                    <a:lumMod val="75000"/>
                    <a:alpha val="50000"/>
                  </a:schemeClr>
                </a:gs>
                <a:gs pos="100000">
                  <a:schemeClr val="accent1">
                    <a:tint val="23500"/>
                    <a:satMod val="160000"/>
                    <a:alpha val="0"/>
                  </a:schemeClr>
                </a:gs>
              </a:gsLst>
              <a:lin ang="5400000" scaled="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61" name="TextBox 60"/>
            <p:cNvSpPr txBox="1"/>
            <p:nvPr/>
          </p:nvSpPr>
          <p:spPr>
            <a:xfrm>
              <a:off x="536289" y="1340646"/>
              <a:ext cx="1975104" cy="353937"/>
            </a:xfrm>
            <a:prstGeom prst="rect">
              <a:avLst/>
            </a:prstGeom>
            <a:noFill/>
          </p:spPr>
          <p:txBody>
            <a:bodyPr wrap="square" lIns="91432" tIns="45717" rIns="91432" bIns="45717" rtlCol="0" anchor="b" anchorCtr="0">
              <a:spAutoFit/>
            </a:bodyPr>
            <a:lstStyle/>
            <a:p>
              <a:pPr indent="-238106">
                <a:lnSpc>
                  <a:spcPct val="85000"/>
                </a:lnSpc>
              </a:pPr>
              <a:r>
                <a:rPr lang="en-US" sz="2000" i="1" dirty="0" smtClean="0">
                  <a:solidFill>
                    <a:srgbClr val="FFFFFF"/>
                  </a:solidFill>
                </a:rPr>
                <a:t>Services with…</a:t>
              </a:r>
              <a:endParaRPr lang="en-US" sz="2000" b="1" i="1" dirty="0">
                <a:solidFill>
                  <a:srgbClr val="FFFFFF"/>
                </a:solidFill>
              </a:endParaRPr>
            </a:p>
          </p:txBody>
        </p:sp>
        <p:grpSp>
          <p:nvGrpSpPr>
            <p:cNvPr id="62" name="Group 61"/>
            <p:cNvGrpSpPr/>
            <p:nvPr/>
          </p:nvGrpSpPr>
          <p:grpSpPr>
            <a:xfrm>
              <a:off x="766071" y="3756251"/>
              <a:ext cx="960372" cy="1357444"/>
              <a:chOff x="389814" y="2909130"/>
              <a:chExt cx="1222938" cy="1644260"/>
            </a:xfrm>
          </p:grpSpPr>
          <p:sp>
            <p:nvSpPr>
              <p:cNvPr id="64" name="AutoShape 55"/>
              <p:cNvSpPr>
                <a:spLocks noChangeArrowheads="1"/>
              </p:cNvSpPr>
              <p:nvPr/>
            </p:nvSpPr>
            <p:spPr bwMode="auto">
              <a:xfrm>
                <a:off x="389814" y="3002744"/>
                <a:ext cx="1222938" cy="1550646"/>
              </a:xfrm>
              <a:prstGeom prst="ellipse">
                <a:avLst/>
              </a:prstGeom>
              <a:gradFill flip="none" rotWithShape="1">
                <a:gsLst>
                  <a:gs pos="0">
                    <a:schemeClr val="accent1"/>
                  </a:gs>
                  <a:gs pos="100000">
                    <a:schemeClr val="accent2"/>
                  </a:gs>
                </a:gsLst>
                <a:lin ang="2700000" scaled="1"/>
                <a:tileRect/>
              </a:gradFill>
              <a:ln>
                <a:noFill/>
              </a:ln>
              <a:effectLst>
                <a:outerShdw blurRad="215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t" anchorCtr="0"/>
              <a:lstStyle/>
              <a:p>
                <a:pPr>
                  <a:lnSpc>
                    <a:spcPct val="90000"/>
                  </a:lnSpc>
                  <a:defRPr/>
                </a:pPr>
                <a:endParaRPr lang="en-US" sz="1200" dirty="0"/>
              </a:p>
            </p:txBody>
          </p:sp>
          <p:grpSp>
            <p:nvGrpSpPr>
              <p:cNvPr id="65" name="Group 29"/>
              <p:cNvGrpSpPr/>
              <p:nvPr/>
            </p:nvGrpSpPr>
            <p:grpSpPr>
              <a:xfrm>
                <a:off x="642003" y="3156852"/>
                <a:ext cx="926378" cy="1238404"/>
                <a:chOff x="304800" y="2895600"/>
                <a:chExt cx="1596224" cy="2133876"/>
              </a:xfrm>
            </p:grpSpPr>
            <p:pic>
              <p:nvPicPr>
                <p:cNvPr id="67" name="Picture 66" descr="settings_0016_256.png"/>
                <p:cNvPicPr>
                  <a:picLocks noChangeAspect="1"/>
                </p:cNvPicPr>
                <p:nvPr/>
              </p:nvPicPr>
              <p:blipFill>
                <a:blip r:embed="rId7" cstate="screen"/>
                <a:stretch>
                  <a:fillRect/>
                </a:stretch>
              </p:blipFill>
              <p:spPr>
                <a:xfrm>
                  <a:off x="304800" y="2895600"/>
                  <a:ext cx="1298448" cy="1298448"/>
                </a:xfrm>
                <a:prstGeom prst="rect">
                  <a:avLst/>
                </a:prstGeom>
              </p:spPr>
            </p:pic>
            <p:pic>
              <p:nvPicPr>
                <p:cNvPr id="68" name="Picture 67" descr="settings_0016_256.png"/>
                <p:cNvPicPr>
                  <a:picLocks noChangeAspect="1"/>
                </p:cNvPicPr>
                <p:nvPr/>
              </p:nvPicPr>
              <p:blipFill>
                <a:blip r:embed="rId8" cstate="screen"/>
                <a:stretch>
                  <a:fillRect/>
                </a:stretch>
              </p:blipFill>
              <p:spPr>
                <a:xfrm>
                  <a:off x="986624" y="3657601"/>
                  <a:ext cx="914400" cy="914399"/>
                </a:xfrm>
                <a:prstGeom prst="rect">
                  <a:avLst/>
                </a:prstGeom>
              </p:spPr>
            </p:pic>
            <p:pic>
              <p:nvPicPr>
                <p:cNvPr id="69" name="Picture 68" descr="settings_0016_256.png"/>
                <p:cNvPicPr>
                  <a:picLocks noChangeAspect="1"/>
                </p:cNvPicPr>
                <p:nvPr/>
              </p:nvPicPr>
              <p:blipFill>
                <a:blip r:embed="rId9" cstate="screen"/>
                <a:stretch>
                  <a:fillRect/>
                </a:stretch>
              </p:blipFill>
              <p:spPr>
                <a:xfrm>
                  <a:off x="736918" y="4343675"/>
                  <a:ext cx="685801" cy="685801"/>
                </a:xfrm>
                <a:prstGeom prst="rect">
                  <a:avLst/>
                </a:prstGeom>
              </p:spPr>
            </p:pic>
          </p:grpSp>
          <p:sp>
            <p:nvSpPr>
              <p:cNvPr id="66" name="Freeform 65"/>
              <p:cNvSpPr/>
              <p:nvPr/>
            </p:nvSpPr>
            <p:spPr>
              <a:xfrm>
                <a:off x="457200" y="2909130"/>
                <a:ext cx="1055831" cy="905745"/>
              </a:xfrm>
              <a:custGeom>
                <a:avLst/>
                <a:gdLst>
                  <a:gd name="connsiteX0" fmla="*/ 0 w 1127157"/>
                  <a:gd name="connsiteY0" fmla="*/ 0 h 230863"/>
                  <a:gd name="connsiteX1" fmla="*/ 1127157 w 1127157"/>
                  <a:gd name="connsiteY1" fmla="*/ 0 h 230863"/>
                  <a:gd name="connsiteX2" fmla="*/ 552262 w 1127157"/>
                  <a:gd name="connsiteY2" fmla="*/ 230863 h 230863"/>
                  <a:gd name="connsiteX3" fmla="*/ 0 w 1127157"/>
                  <a:gd name="connsiteY3" fmla="*/ 0 h 230863"/>
                  <a:gd name="connsiteX0" fmla="*/ 0 w 1127157"/>
                  <a:gd name="connsiteY0" fmla="*/ 0 h 230863"/>
                  <a:gd name="connsiteX1" fmla="*/ 1127157 w 1127157"/>
                  <a:gd name="connsiteY1" fmla="*/ 0 h 230863"/>
                  <a:gd name="connsiteX2" fmla="*/ 552262 w 1127157"/>
                  <a:gd name="connsiteY2" fmla="*/ 230863 h 230863"/>
                  <a:gd name="connsiteX3" fmla="*/ 0 w 1127157"/>
                  <a:gd name="connsiteY3" fmla="*/ 0 h 230863"/>
                  <a:gd name="connsiteX0" fmla="*/ 0 w 1127157"/>
                  <a:gd name="connsiteY0" fmla="*/ 0 h 230863"/>
                  <a:gd name="connsiteX1" fmla="*/ 1127157 w 1127157"/>
                  <a:gd name="connsiteY1" fmla="*/ 0 h 230863"/>
                  <a:gd name="connsiteX2" fmla="*/ 552262 w 1127157"/>
                  <a:gd name="connsiteY2" fmla="*/ 230863 h 230863"/>
                  <a:gd name="connsiteX3" fmla="*/ 0 w 1127157"/>
                  <a:gd name="connsiteY3" fmla="*/ 0 h 230863"/>
                  <a:gd name="connsiteX0" fmla="*/ 0 w 1127157"/>
                  <a:gd name="connsiteY0" fmla="*/ 380245 h 611108"/>
                  <a:gd name="connsiteX1" fmla="*/ 1127157 w 1127157"/>
                  <a:gd name="connsiteY1" fmla="*/ 380245 h 611108"/>
                  <a:gd name="connsiteX2" fmla="*/ 552262 w 1127157"/>
                  <a:gd name="connsiteY2" fmla="*/ 611108 h 611108"/>
                  <a:gd name="connsiteX3" fmla="*/ 0 w 1127157"/>
                  <a:gd name="connsiteY3" fmla="*/ 380245 h 611108"/>
                  <a:gd name="connsiteX0" fmla="*/ 0 w 1127157"/>
                  <a:gd name="connsiteY0" fmla="*/ 525101 h 755964"/>
                  <a:gd name="connsiteX1" fmla="*/ 1127157 w 1127157"/>
                  <a:gd name="connsiteY1" fmla="*/ 525101 h 755964"/>
                  <a:gd name="connsiteX2" fmla="*/ 552262 w 1127157"/>
                  <a:gd name="connsiteY2" fmla="*/ 755964 h 755964"/>
                  <a:gd name="connsiteX3" fmla="*/ 0 w 1127157"/>
                  <a:gd name="connsiteY3" fmla="*/ 525101 h 755964"/>
                  <a:gd name="connsiteX0" fmla="*/ 0 w 1127157"/>
                  <a:gd name="connsiteY0" fmla="*/ 525101 h 755964"/>
                  <a:gd name="connsiteX1" fmla="*/ 1127157 w 1127157"/>
                  <a:gd name="connsiteY1" fmla="*/ 525101 h 755964"/>
                  <a:gd name="connsiteX2" fmla="*/ 552262 w 1127157"/>
                  <a:gd name="connsiteY2" fmla="*/ 755964 h 755964"/>
                  <a:gd name="connsiteX3" fmla="*/ 0 w 1127157"/>
                  <a:gd name="connsiteY3" fmla="*/ 525101 h 755964"/>
                  <a:gd name="connsiteX0" fmla="*/ 0 w 1127157"/>
                  <a:gd name="connsiteY0" fmla="*/ 525101 h 755964"/>
                  <a:gd name="connsiteX1" fmla="*/ 1127157 w 1127157"/>
                  <a:gd name="connsiteY1" fmla="*/ 525101 h 755964"/>
                  <a:gd name="connsiteX2" fmla="*/ 552262 w 1127157"/>
                  <a:gd name="connsiteY2" fmla="*/ 755964 h 755964"/>
                  <a:gd name="connsiteX3" fmla="*/ 0 w 1127157"/>
                  <a:gd name="connsiteY3" fmla="*/ 525101 h 755964"/>
                  <a:gd name="connsiteX0" fmla="*/ 0 w 1127157"/>
                  <a:gd name="connsiteY0" fmla="*/ 525101 h 755964"/>
                  <a:gd name="connsiteX1" fmla="*/ 1127157 w 1127157"/>
                  <a:gd name="connsiteY1" fmla="*/ 525101 h 755964"/>
                  <a:gd name="connsiteX2" fmla="*/ 552262 w 1127157"/>
                  <a:gd name="connsiteY2" fmla="*/ 755964 h 755964"/>
                  <a:gd name="connsiteX3" fmla="*/ 0 w 1127157"/>
                  <a:gd name="connsiteY3" fmla="*/ 525101 h 755964"/>
                  <a:gd name="connsiteX0" fmla="*/ 95816 w 1315017"/>
                  <a:gd name="connsiteY0" fmla="*/ 525101 h 755964"/>
                  <a:gd name="connsiteX1" fmla="*/ 1222973 w 1315017"/>
                  <a:gd name="connsiteY1" fmla="*/ 525101 h 755964"/>
                  <a:gd name="connsiteX2" fmla="*/ 648078 w 1315017"/>
                  <a:gd name="connsiteY2" fmla="*/ 755964 h 755964"/>
                  <a:gd name="connsiteX3" fmla="*/ 95816 w 1315017"/>
                  <a:gd name="connsiteY3" fmla="*/ 525101 h 755964"/>
                  <a:gd name="connsiteX0" fmla="*/ 95816 w 1315017"/>
                  <a:gd name="connsiteY0" fmla="*/ 525101 h 755964"/>
                  <a:gd name="connsiteX1" fmla="*/ 1222973 w 1315017"/>
                  <a:gd name="connsiteY1" fmla="*/ 525101 h 755964"/>
                  <a:gd name="connsiteX2" fmla="*/ 648078 w 1315017"/>
                  <a:gd name="connsiteY2" fmla="*/ 755964 h 755964"/>
                  <a:gd name="connsiteX3" fmla="*/ 95816 w 1315017"/>
                  <a:gd name="connsiteY3" fmla="*/ 525101 h 755964"/>
                  <a:gd name="connsiteX0" fmla="*/ 95816 w 1315017"/>
                  <a:gd name="connsiteY0" fmla="*/ 525101 h 760491"/>
                  <a:gd name="connsiteX1" fmla="*/ 1222973 w 1315017"/>
                  <a:gd name="connsiteY1" fmla="*/ 525101 h 760491"/>
                  <a:gd name="connsiteX2" fmla="*/ 648078 w 1315017"/>
                  <a:gd name="connsiteY2" fmla="*/ 755964 h 760491"/>
                  <a:gd name="connsiteX3" fmla="*/ 95816 w 1315017"/>
                  <a:gd name="connsiteY3" fmla="*/ 525101 h 760491"/>
                  <a:gd name="connsiteX0" fmla="*/ 27915 w 1247116"/>
                  <a:gd name="connsiteY0" fmla="*/ 525101 h 760491"/>
                  <a:gd name="connsiteX1" fmla="*/ 1155072 w 1247116"/>
                  <a:gd name="connsiteY1" fmla="*/ 525101 h 760491"/>
                  <a:gd name="connsiteX2" fmla="*/ 580177 w 1247116"/>
                  <a:gd name="connsiteY2" fmla="*/ 755964 h 760491"/>
                  <a:gd name="connsiteX3" fmla="*/ 27915 w 1247116"/>
                  <a:gd name="connsiteY3" fmla="*/ 525101 h 760491"/>
                  <a:gd name="connsiteX0" fmla="*/ 27915 w 1183742"/>
                  <a:gd name="connsiteY0" fmla="*/ 525101 h 760491"/>
                  <a:gd name="connsiteX1" fmla="*/ 1155072 w 1183742"/>
                  <a:gd name="connsiteY1" fmla="*/ 525101 h 760491"/>
                  <a:gd name="connsiteX2" fmla="*/ 580177 w 1183742"/>
                  <a:gd name="connsiteY2" fmla="*/ 755964 h 760491"/>
                  <a:gd name="connsiteX3" fmla="*/ 27915 w 1183742"/>
                  <a:gd name="connsiteY3" fmla="*/ 525101 h 760491"/>
                  <a:gd name="connsiteX0" fmla="*/ 27915 w 1183742"/>
                  <a:gd name="connsiteY0" fmla="*/ 534154 h 769544"/>
                  <a:gd name="connsiteX1" fmla="*/ 1155072 w 1183742"/>
                  <a:gd name="connsiteY1" fmla="*/ 534154 h 769544"/>
                  <a:gd name="connsiteX2" fmla="*/ 580177 w 1183742"/>
                  <a:gd name="connsiteY2" fmla="*/ 765017 h 769544"/>
                  <a:gd name="connsiteX3" fmla="*/ 27915 w 1183742"/>
                  <a:gd name="connsiteY3" fmla="*/ 534154 h 769544"/>
                  <a:gd name="connsiteX0" fmla="*/ 27915 w 1183742"/>
                  <a:gd name="connsiteY0" fmla="*/ 534154 h 769544"/>
                  <a:gd name="connsiteX1" fmla="*/ 1155072 w 1183742"/>
                  <a:gd name="connsiteY1" fmla="*/ 534154 h 769544"/>
                  <a:gd name="connsiteX2" fmla="*/ 580177 w 1183742"/>
                  <a:gd name="connsiteY2" fmla="*/ 765017 h 769544"/>
                  <a:gd name="connsiteX3" fmla="*/ 27915 w 1183742"/>
                  <a:gd name="connsiteY3" fmla="*/ 534154 h 769544"/>
                </a:gdLst>
                <a:ahLst/>
                <a:cxnLst>
                  <a:cxn ang="0">
                    <a:pos x="connsiteX0" y="connsiteY0"/>
                  </a:cxn>
                  <a:cxn ang="0">
                    <a:pos x="connsiteX1" y="connsiteY1"/>
                  </a:cxn>
                  <a:cxn ang="0">
                    <a:pos x="connsiteX2" y="connsiteY2"/>
                  </a:cxn>
                  <a:cxn ang="0">
                    <a:pos x="connsiteX3" y="connsiteY3"/>
                  </a:cxn>
                </a:cxnLst>
                <a:rect l="l" t="t" r="r" b="b"/>
                <a:pathLst>
                  <a:path w="1183742" h="769544">
                    <a:moveTo>
                      <a:pt x="27915" y="534154"/>
                    </a:moveTo>
                    <a:cubicBezTo>
                      <a:pt x="227091" y="0"/>
                      <a:pt x="964948" y="18106"/>
                      <a:pt x="1155072" y="534154"/>
                    </a:cubicBezTo>
                    <a:cubicBezTo>
                      <a:pt x="1183742" y="622425"/>
                      <a:pt x="962685" y="760490"/>
                      <a:pt x="580177" y="765017"/>
                    </a:cubicBezTo>
                    <a:cubicBezTo>
                      <a:pt x="188615" y="769544"/>
                      <a:pt x="0" y="613371"/>
                      <a:pt x="27915" y="534154"/>
                    </a:cubicBezTo>
                    <a:close/>
                  </a:path>
                </a:pathLst>
              </a:custGeom>
              <a:gradFill flip="none" rotWithShape="1">
                <a:gsLst>
                  <a:gs pos="0">
                    <a:schemeClr val="bg1">
                      <a:alpha val="58000"/>
                    </a:schemeClr>
                  </a:gs>
                  <a:gs pos="74000">
                    <a:schemeClr val="bg1">
                      <a:alpha val="18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61"/>
                <a:endParaRPr lang="en-US" sz="1500" dirty="0">
                  <a:solidFill>
                    <a:srgbClr val="FFFFFF"/>
                  </a:solidFill>
                </a:endParaRPr>
              </a:p>
            </p:txBody>
          </p:sp>
        </p:grpSp>
        <p:sp>
          <p:nvSpPr>
            <p:cNvPr id="63" name="TextBox 62"/>
            <p:cNvSpPr txBox="1"/>
            <p:nvPr/>
          </p:nvSpPr>
          <p:spPr>
            <a:xfrm>
              <a:off x="574695" y="2414062"/>
              <a:ext cx="1769986" cy="969490"/>
            </a:xfrm>
            <a:prstGeom prst="rect">
              <a:avLst/>
            </a:prstGeom>
            <a:noFill/>
          </p:spPr>
          <p:txBody>
            <a:bodyPr wrap="square" lIns="91432" tIns="45717" rIns="91432" bIns="45717" rtlCol="0" anchor="b" anchorCtr="0">
              <a:spAutoFit/>
            </a:bodyPr>
            <a:lstStyle/>
            <a:p>
              <a:pPr>
                <a:lnSpc>
                  <a:spcPct val="95000"/>
                </a:lnSpc>
                <a:buClr>
                  <a:srgbClr val="6DB344"/>
                </a:buClr>
                <a:buSzPct val="90000"/>
              </a:pPr>
              <a:r>
                <a:rPr lang="en-US" sz="2000" b="1" kern="0" dirty="0">
                  <a:solidFill>
                    <a:srgbClr val="FFFFFF"/>
                  </a:solidFill>
                  <a:latin typeface="Arial"/>
                </a:rPr>
                <a:t>Automated </a:t>
              </a:r>
            </a:p>
            <a:p>
              <a:pPr>
                <a:lnSpc>
                  <a:spcPct val="95000"/>
                </a:lnSpc>
                <a:buClr>
                  <a:srgbClr val="6DB344"/>
                </a:buClr>
                <a:buSzPct val="90000"/>
              </a:pPr>
              <a:r>
                <a:rPr lang="en-US" sz="2000" b="1" kern="0" dirty="0" smtClean="0">
                  <a:solidFill>
                    <a:srgbClr val="FFFFFF"/>
                  </a:solidFill>
                  <a:latin typeface="Arial"/>
                </a:rPr>
                <a:t>Software-Enabled</a:t>
              </a:r>
              <a:endParaRPr lang="en-US" sz="2000" b="1" kern="0" dirty="0">
                <a:solidFill>
                  <a:srgbClr val="FFFFFF"/>
                </a:solidFill>
                <a:latin typeface="Arial"/>
              </a:endParaRPr>
            </a:p>
            <a:p>
              <a:pPr>
                <a:lnSpc>
                  <a:spcPct val="95000"/>
                </a:lnSpc>
                <a:buClr>
                  <a:srgbClr val="6DB344"/>
                </a:buClr>
                <a:buSzPct val="90000"/>
              </a:pPr>
              <a:r>
                <a:rPr lang="en-US" sz="2000" b="1" kern="0" dirty="0">
                  <a:solidFill>
                    <a:srgbClr val="FFFFFF"/>
                  </a:solidFill>
                  <a:latin typeface="Arial"/>
                </a:rPr>
                <a:t>Capabilities</a:t>
              </a:r>
            </a:p>
          </p:txBody>
        </p:sp>
      </p:grpSp>
      <p:grpSp>
        <p:nvGrpSpPr>
          <p:cNvPr id="71" name="Group 70"/>
          <p:cNvGrpSpPr/>
          <p:nvPr/>
        </p:nvGrpSpPr>
        <p:grpSpPr>
          <a:xfrm>
            <a:off x="6178893" y="1303305"/>
            <a:ext cx="2722031" cy="4914240"/>
            <a:chOff x="4635377" y="1191035"/>
            <a:chExt cx="2042055" cy="5026510"/>
          </a:xfrm>
        </p:grpSpPr>
        <p:sp>
          <p:nvSpPr>
            <p:cNvPr id="73" name="Rounded Rectangle 72"/>
            <p:cNvSpPr/>
            <p:nvPr/>
          </p:nvSpPr>
          <p:spPr>
            <a:xfrm>
              <a:off x="4635377" y="1191035"/>
              <a:ext cx="1999012" cy="5026510"/>
            </a:xfrm>
            <a:prstGeom prst="roundRect">
              <a:avLst>
                <a:gd name="adj" fmla="val 0"/>
              </a:avLst>
            </a:prstGeom>
            <a:gradFill>
              <a:gsLst>
                <a:gs pos="50000">
                  <a:schemeClr val="accent1">
                    <a:lumMod val="75000"/>
                    <a:alpha val="50000"/>
                  </a:schemeClr>
                </a:gs>
                <a:gs pos="100000">
                  <a:schemeClr val="accent1">
                    <a:tint val="23500"/>
                    <a:satMod val="160000"/>
                    <a:alpha val="0"/>
                  </a:schemeClr>
                </a:gs>
              </a:gsLst>
              <a:lin ang="5400000" scaled="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74" name="Group 4"/>
            <p:cNvGrpSpPr/>
            <p:nvPr/>
          </p:nvGrpSpPr>
          <p:grpSpPr>
            <a:xfrm>
              <a:off x="5038568" y="3724867"/>
              <a:ext cx="960370" cy="1388829"/>
              <a:chOff x="4900391" y="2871114"/>
              <a:chExt cx="1222938" cy="1682276"/>
            </a:xfrm>
          </p:grpSpPr>
          <p:sp>
            <p:nvSpPr>
              <p:cNvPr id="76" name="AutoShape 55"/>
              <p:cNvSpPr>
                <a:spLocks noChangeArrowheads="1"/>
              </p:cNvSpPr>
              <p:nvPr/>
            </p:nvSpPr>
            <p:spPr bwMode="auto">
              <a:xfrm>
                <a:off x="4900391" y="3002744"/>
                <a:ext cx="1222938" cy="1550646"/>
              </a:xfrm>
              <a:prstGeom prst="ellipse">
                <a:avLst/>
              </a:prstGeom>
              <a:gradFill flip="none" rotWithShape="1">
                <a:gsLst>
                  <a:gs pos="0">
                    <a:schemeClr val="accent1"/>
                  </a:gs>
                  <a:gs pos="100000">
                    <a:schemeClr val="accent2"/>
                  </a:gs>
                </a:gsLst>
                <a:lin ang="2700000" scaled="1"/>
                <a:tileRect/>
              </a:gradFill>
              <a:ln>
                <a:noFill/>
              </a:ln>
              <a:effectLst>
                <a:outerShdw blurRad="215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t" anchorCtr="0"/>
              <a:lstStyle/>
              <a:p>
                <a:pPr>
                  <a:lnSpc>
                    <a:spcPct val="90000"/>
                  </a:lnSpc>
                </a:pPr>
                <a:endParaRPr lang="en-US" sz="1200" dirty="0"/>
              </a:p>
            </p:txBody>
          </p:sp>
          <p:grpSp>
            <p:nvGrpSpPr>
              <p:cNvPr id="77" name="Group 23"/>
              <p:cNvGrpSpPr/>
              <p:nvPr/>
            </p:nvGrpSpPr>
            <p:grpSpPr>
              <a:xfrm>
                <a:off x="5122588" y="3269933"/>
                <a:ext cx="895605" cy="1109525"/>
                <a:chOff x="4872695" y="2644140"/>
                <a:chExt cx="1836644" cy="2275334"/>
              </a:xfrm>
            </p:grpSpPr>
            <p:pic>
              <p:nvPicPr>
                <p:cNvPr id="79" name="Picture 78" descr="database_1034_256.png"/>
                <p:cNvPicPr>
                  <a:picLocks noChangeAspect="1"/>
                </p:cNvPicPr>
                <p:nvPr/>
              </p:nvPicPr>
              <p:blipFill>
                <a:blip r:embed="rId10" cstate="screen"/>
                <a:stretch>
                  <a:fillRect/>
                </a:stretch>
              </p:blipFill>
              <p:spPr>
                <a:xfrm>
                  <a:off x="4872695" y="2644140"/>
                  <a:ext cx="1836644" cy="2001013"/>
                </a:xfrm>
                <a:prstGeom prst="rect">
                  <a:avLst/>
                </a:prstGeom>
              </p:spPr>
            </p:pic>
            <p:pic>
              <p:nvPicPr>
                <p:cNvPr id="80" name="Picture 79" descr="search_1068_256.png"/>
                <p:cNvPicPr>
                  <a:picLocks noChangeAspect="1"/>
                </p:cNvPicPr>
                <p:nvPr/>
              </p:nvPicPr>
              <p:blipFill>
                <a:blip r:embed="rId11" cstate="screen"/>
                <a:stretch>
                  <a:fillRect/>
                </a:stretch>
              </p:blipFill>
              <p:spPr>
                <a:xfrm>
                  <a:off x="4998722" y="3475370"/>
                  <a:ext cx="1444104" cy="1444104"/>
                </a:xfrm>
                <a:prstGeom prst="rect">
                  <a:avLst/>
                </a:prstGeom>
              </p:spPr>
            </p:pic>
          </p:grpSp>
          <p:sp>
            <p:nvSpPr>
              <p:cNvPr id="78" name="Freeform 77"/>
              <p:cNvSpPr/>
              <p:nvPr/>
            </p:nvSpPr>
            <p:spPr>
              <a:xfrm>
                <a:off x="4956118" y="2871114"/>
                <a:ext cx="1045558" cy="905746"/>
              </a:xfrm>
              <a:custGeom>
                <a:avLst/>
                <a:gdLst>
                  <a:gd name="connsiteX0" fmla="*/ 0 w 1127157"/>
                  <a:gd name="connsiteY0" fmla="*/ 0 h 230863"/>
                  <a:gd name="connsiteX1" fmla="*/ 1127157 w 1127157"/>
                  <a:gd name="connsiteY1" fmla="*/ 0 h 230863"/>
                  <a:gd name="connsiteX2" fmla="*/ 552262 w 1127157"/>
                  <a:gd name="connsiteY2" fmla="*/ 230863 h 230863"/>
                  <a:gd name="connsiteX3" fmla="*/ 0 w 1127157"/>
                  <a:gd name="connsiteY3" fmla="*/ 0 h 230863"/>
                  <a:gd name="connsiteX0" fmla="*/ 0 w 1127157"/>
                  <a:gd name="connsiteY0" fmla="*/ 0 h 230863"/>
                  <a:gd name="connsiteX1" fmla="*/ 1127157 w 1127157"/>
                  <a:gd name="connsiteY1" fmla="*/ 0 h 230863"/>
                  <a:gd name="connsiteX2" fmla="*/ 552262 w 1127157"/>
                  <a:gd name="connsiteY2" fmla="*/ 230863 h 230863"/>
                  <a:gd name="connsiteX3" fmla="*/ 0 w 1127157"/>
                  <a:gd name="connsiteY3" fmla="*/ 0 h 230863"/>
                  <a:gd name="connsiteX0" fmla="*/ 0 w 1127157"/>
                  <a:gd name="connsiteY0" fmla="*/ 0 h 230863"/>
                  <a:gd name="connsiteX1" fmla="*/ 1127157 w 1127157"/>
                  <a:gd name="connsiteY1" fmla="*/ 0 h 230863"/>
                  <a:gd name="connsiteX2" fmla="*/ 552262 w 1127157"/>
                  <a:gd name="connsiteY2" fmla="*/ 230863 h 230863"/>
                  <a:gd name="connsiteX3" fmla="*/ 0 w 1127157"/>
                  <a:gd name="connsiteY3" fmla="*/ 0 h 230863"/>
                  <a:gd name="connsiteX0" fmla="*/ 0 w 1127157"/>
                  <a:gd name="connsiteY0" fmla="*/ 380245 h 611108"/>
                  <a:gd name="connsiteX1" fmla="*/ 1127157 w 1127157"/>
                  <a:gd name="connsiteY1" fmla="*/ 380245 h 611108"/>
                  <a:gd name="connsiteX2" fmla="*/ 552262 w 1127157"/>
                  <a:gd name="connsiteY2" fmla="*/ 611108 h 611108"/>
                  <a:gd name="connsiteX3" fmla="*/ 0 w 1127157"/>
                  <a:gd name="connsiteY3" fmla="*/ 380245 h 611108"/>
                  <a:gd name="connsiteX0" fmla="*/ 0 w 1127157"/>
                  <a:gd name="connsiteY0" fmla="*/ 525101 h 755964"/>
                  <a:gd name="connsiteX1" fmla="*/ 1127157 w 1127157"/>
                  <a:gd name="connsiteY1" fmla="*/ 525101 h 755964"/>
                  <a:gd name="connsiteX2" fmla="*/ 552262 w 1127157"/>
                  <a:gd name="connsiteY2" fmla="*/ 755964 h 755964"/>
                  <a:gd name="connsiteX3" fmla="*/ 0 w 1127157"/>
                  <a:gd name="connsiteY3" fmla="*/ 525101 h 755964"/>
                  <a:gd name="connsiteX0" fmla="*/ 0 w 1127157"/>
                  <a:gd name="connsiteY0" fmla="*/ 525101 h 755964"/>
                  <a:gd name="connsiteX1" fmla="*/ 1127157 w 1127157"/>
                  <a:gd name="connsiteY1" fmla="*/ 525101 h 755964"/>
                  <a:gd name="connsiteX2" fmla="*/ 552262 w 1127157"/>
                  <a:gd name="connsiteY2" fmla="*/ 755964 h 755964"/>
                  <a:gd name="connsiteX3" fmla="*/ 0 w 1127157"/>
                  <a:gd name="connsiteY3" fmla="*/ 525101 h 755964"/>
                  <a:gd name="connsiteX0" fmla="*/ 0 w 1127157"/>
                  <a:gd name="connsiteY0" fmla="*/ 525101 h 755964"/>
                  <a:gd name="connsiteX1" fmla="*/ 1127157 w 1127157"/>
                  <a:gd name="connsiteY1" fmla="*/ 525101 h 755964"/>
                  <a:gd name="connsiteX2" fmla="*/ 552262 w 1127157"/>
                  <a:gd name="connsiteY2" fmla="*/ 755964 h 755964"/>
                  <a:gd name="connsiteX3" fmla="*/ 0 w 1127157"/>
                  <a:gd name="connsiteY3" fmla="*/ 525101 h 755964"/>
                  <a:gd name="connsiteX0" fmla="*/ 0 w 1127157"/>
                  <a:gd name="connsiteY0" fmla="*/ 525101 h 755964"/>
                  <a:gd name="connsiteX1" fmla="*/ 1127157 w 1127157"/>
                  <a:gd name="connsiteY1" fmla="*/ 525101 h 755964"/>
                  <a:gd name="connsiteX2" fmla="*/ 552262 w 1127157"/>
                  <a:gd name="connsiteY2" fmla="*/ 755964 h 755964"/>
                  <a:gd name="connsiteX3" fmla="*/ 0 w 1127157"/>
                  <a:gd name="connsiteY3" fmla="*/ 525101 h 755964"/>
                  <a:gd name="connsiteX0" fmla="*/ 95816 w 1315017"/>
                  <a:gd name="connsiteY0" fmla="*/ 525101 h 755964"/>
                  <a:gd name="connsiteX1" fmla="*/ 1222973 w 1315017"/>
                  <a:gd name="connsiteY1" fmla="*/ 525101 h 755964"/>
                  <a:gd name="connsiteX2" fmla="*/ 648078 w 1315017"/>
                  <a:gd name="connsiteY2" fmla="*/ 755964 h 755964"/>
                  <a:gd name="connsiteX3" fmla="*/ 95816 w 1315017"/>
                  <a:gd name="connsiteY3" fmla="*/ 525101 h 755964"/>
                  <a:gd name="connsiteX0" fmla="*/ 95816 w 1315017"/>
                  <a:gd name="connsiteY0" fmla="*/ 525101 h 755964"/>
                  <a:gd name="connsiteX1" fmla="*/ 1222973 w 1315017"/>
                  <a:gd name="connsiteY1" fmla="*/ 525101 h 755964"/>
                  <a:gd name="connsiteX2" fmla="*/ 648078 w 1315017"/>
                  <a:gd name="connsiteY2" fmla="*/ 755964 h 755964"/>
                  <a:gd name="connsiteX3" fmla="*/ 95816 w 1315017"/>
                  <a:gd name="connsiteY3" fmla="*/ 525101 h 755964"/>
                  <a:gd name="connsiteX0" fmla="*/ 95816 w 1315017"/>
                  <a:gd name="connsiteY0" fmla="*/ 525101 h 760491"/>
                  <a:gd name="connsiteX1" fmla="*/ 1222973 w 1315017"/>
                  <a:gd name="connsiteY1" fmla="*/ 525101 h 760491"/>
                  <a:gd name="connsiteX2" fmla="*/ 648078 w 1315017"/>
                  <a:gd name="connsiteY2" fmla="*/ 755964 h 760491"/>
                  <a:gd name="connsiteX3" fmla="*/ 95816 w 1315017"/>
                  <a:gd name="connsiteY3" fmla="*/ 525101 h 760491"/>
                  <a:gd name="connsiteX0" fmla="*/ 27915 w 1247116"/>
                  <a:gd name="connsiteY0" fmla="*/ 525101 h 760491"/>
                  <a:gd name="connsiteX1" fmla="*/ 1155072 w 1247116"/>
                  <a:gd name="connsiteY1" fmla="*/ 525101 h 760491"/>
                  <a:gd name="connsiteX2" fmla="*/ 580177 w 1247116"/>
                  <a:gd name="connsiteY2" fmla="*/ 755964 h 760491"/>
                  <a:gd name="connsiteX3" fmla="*/ 27915 w 1247116"/>
                  <a:gd name="connsiteY3" fmla="*/ 525101 h 760491"/>
                  <a:gd name="connsiteX0" fmla="*/ 27915 w 1183742"/>
                  <a:gd name="connsiteY0" fmla="*/ 525101 h 760491"/>
                  <a:gd name="connsiteX1" fmla="*/ 1155072 w 1183742"/>
                  <a:gd name="connsiteY1" fmla="*/ 525101 h 760491"/>
                  <a:gd name="connsiteX2" fmla="*/ 580177 w 1183742"/>
                  <a:gd name="connsiteY2" fmla="*/ 755964 h 760491"/>
                  <a:gd name="connsiteX3" fmla="*/ 27915 w 1183742"/>
                  <a:gd name="connsiteY3" fmla="*/ 525101 h 760491"/>
                  <a:gd name="connsiteX0" fmla="*/ 27915 w 1183742"/>
                  <a:gd name="connsiteY0" fmla="*/ 534154 h 769544"/>
                  <a:gd name="connsiteX1" fmla="*/ 1155072 w 1183742"/>
                  <a:gd name="connsiteY1" fmla="*/ 534154 h 769544"/>
                  <a:gd name="connsiteX2" fmla="*/ 580177 w 1183742"/>
                  <a:gd name="connsiteY2" fmla="*/ 765017 h 769544"/>
                  <a:gd name="connsiteX3" fmla="*/ 27915 w 1183742"/>
                  <a:gd name="connsiteY3" fmla="*/ 534154 h 769544"/>
                  <a:gd name="connsiteX0" fmla="*/ 27915 w 1183742"/>
                  <a:gd name="connsiteY0" fmla="*/ 534154 h 769544"/>
                  <a:gd name="connsiteX1" fmla="*/ 1155072 w 1183742"/>
                  <a:gd name="connsiteY1" fmla="*/ 534154 h 769544"/>
                  <a:gd name="connsiteX2" fmla="*/ 580177 w 1183742"/>
                  <a:gd name="connsiteY2" fmla="*/ 765017 h 769544"/>
                  <a:gd name="connsiteX3" fmla="*/ 27915 w 1183742"/>
                  <a:gd name="connsiteY3" fmla="*/ 534154 h 769544"/>
                </a:gdLst>
                <a:ahLst/>
                <a:cxnLst>
                  <a:cxn ang="0">
                    <a:pos x="connsiteX0" y="connsiteY0"/>
                  </a:cxn>
                  <a:cxn ang="0">
                    <a:pos x="connsiteX1" y="connsiteY1"/>
                  </a:cxn>
                  <a:cxn ang="0">
                    <a:pos x="connsiteX2" y="connsiteY2"/>
                  </a:cxn>
                  <a:cxn ang="0">
                    <a:pos x="connsiteX3" y="connsiteY3"/>
                  </a:cxn>
                </a:cxnLst>
                <a:rect l="l" t="t" r="r" b="b"/>
                <a:pathLst>
                  <a:path w="1183742" h="769544">
                    <a:moveTo>
                      <a:pt x="27915" y="534154"/>
                    </a:moveTo>
                    <a:cubicBezTo>
                      <a:pt x="227091" y="0"/>
                      <a:pt x="964948" y="18106"/>
                      <a:pt x="1155072" y="534154"/>
                    </a:cubicBezTo>
                    <a:cubicBezTo>
                      <a:pt x="1183742" y="622425"/>
                      <a:pt x="962685" y="760490"/>
                      <a:pt x="580177" y="765017"/>
                    </a:cubicBezTo>
                    <a:cubicBezTo>
                      <a:pt x="188615" y="769544"/>
                      <a:pt x="0" y="613371"/>
                      <a:pt x="27915" y="534154"/>
                    </a:cubicBezTo>
                    <a:close/>
                  </a:path>
                </a:pathLst>
              </a:custGeom>
              <a:gradFill flip="none" rotWithShape="1">
                <a:gsLst>
                  <a:gs pos="0">
                    <a:schemeClr val="bg1">
                      <a:alpha val="58000"/>
                    </a:schemeClr>
                  </a:gs>
                  <a:gs pos="74000">
                    <a:schemeClr val="bg1">
                      <a:alpha val="18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61"/>
                <a:endParaRPr lang="en-US" sz="1500" dirty="0">
                  <a:solidFill>
                    <a:srgbClr val="FFFFFF"/>
                  </a:solidFill>
                </a:endParaRPr>
              </a:p>
            </p:txBody>
          </p:sp>
        </p:grpSp>
        <p:sp>
          <p:nvSpPr>
            <p:cNvPr id="75" name="TextBox 74"/>
            <p:cNvSpPr txBox="1"/>
            <p:nvPr/>
          </p:nvSpPr>
          <p:spPr>
            <a:xfrm>
              <a:off x="4788286" y="2406674"/>
              <a:ext cx="1889146" cy="969490"/>
            </a:xfrm>
            <a:prstGeom prst="rect">
              <a:avLst/>
            </a:prstGeom>
            <a:noFill/>
          </p:spPr>
          <p:txBody>
            <a:bodyPr wrap="square" lIns="91432" tIns="45717" rIns="91432" bIns="45717" rtlCol="0" anchor="b" anchorCtr="0">
              <a:spAutoFit/>
            </a:bodyPr>
            <a:lstStyle>
              <a:defPPr>
                <a:defRPr lang="en-US"/>
              </a:defPPr>
              <a:lvl1pPr>
                <a:lnSpc>
                  <a:spcPct val="95000"/>
                </a:lnSpc>
                <a:buClr>
                  <a:srgbClr val="6DB344"/>
                </a:buClr>
                <a:buSzPct val="90000"/>
                <a:defRPr b="1" kern="0">
                  <a:solidFill>
                    <a:srgbClr val="FFFFFF"/>
                  </a:solidFill>
                  <a:effectLst>
                    <a:outerShdw blurRad="127000" dist="25400" dir="2700000" algn="ctr" rotWithShape="0">
                      <a:prstClr val="black">
                        <a:alpha val="37000"/>
                      </a:prstClr>
                    </a:outerShdw>
                  </a:effectLst>
                  <a:latin typeface="Arial"/>
                </a:defRPr>
              </a:lvl1pPr>
            </a:lstStyle>
            <a:p>
              <a:r>
                <a:rPr lang="en-US" sz="2000" dirty="0">
                  <a:effectLst/>
                </a:rPr>
                <a:t>Cisco’s </a:t>
              </a:r>
              <a:r>
                <a:rPr lang="en-US" sz="2000" dirty="0" smtClean="0">
                  <a:effectLst/>
                </a:rPr>
                <a:t>Deep Knowledge </a:t>
              </a:r>
              <a:br>
                <a:rPr lang="en-US" sz="2000" dirty="0" smtClean="0">
                  <a:effectLst/>
                </a:rPr>
              </a:br>
              <a:r>
                <a:rPr lang="en-US" sz="2000" dirty="0" smtClean="0">
                  <a:effectLst/>
                </a:rPr>
                <a:t>Base</a:t>
              </a:r>
              <a:endParaRPr lang="en-US" sz="2000" dirty="0">
                <a:effectLst/>
              </a:endParaRPr>
            </a:p>
          </p:txBody>
        </p:sp>
      </p:grpSp>
      <p:sp>
        <p:nvSpPr>
          <p:cNvPr id="72" name="TextBox 71"/>
          <p:cNvSpPr txBox="1"/>
          <p:nvPr/>
        </p:nvSpPr>
        <p:spPr>
          <a:xfrm>
            <a:off x="6144374" y="1413067"/>
            <a:ext cx="3084940" cy="857565"/>
          </a:xfrm>
          <a:prstGeom prst="rect">
            <a:avLst/>
          </a:prstGeom>
          <a:noFill/>
        </p:spPr>
        <p:txBody>
          <a:bodyPr wrap="square" lIns="91432" tIns="45717" rIns="91432" bIns="45717" rtlCol="0" anchor="b" anchorCtr="0">
            <a:spAutoFit/>
          </a:bodyPr>
          <a:lstStyle/>
          <a:p>
            <a:pPr marL="228581" indent="-228581">
              <a:lnSpc>
                <a:spcPct val="85000"/>
              </a:lnSpc>
            </a:pPr>
            <a:r>
              <a:rPr lang="en-US" i="1" dirty="0" smtClean="0">
                <a:solidFill>
                  <a:srgbClr val="FFFFFF"/>
                </a:solidFill>
              </a:rPr>
              <a:t>…</a:t>
            </a:r>
            <a:r>
              <a:rPr lang="en-US" sz="2000" i="1" dirty="0" smtClean="0">
                <a:solidFill>
                  <a:srgbClr val="FFFFFF"/>
                </a:solidFill>
              </a:rPr>
              <a:t>Which Is </a:t>
            </a:r>
            <a:br>
              <a:rPr lang="en-US" sz="2000" i="1" dirty="0" smtClean="0">
                <a:solidFill>
                  <a:srgbClr val="FFFFFF"/>
                </a:solidFill>
              </a:rPr>
            </a:br>
            <a:r>
              <a:rPr lang="en-US" sz="2000" i="1" dirty="0" smtClean="0">
                <a:solidFill>
                  <a:srgbClr val="FFFFFF"/>
                </a:solidFill>
              </a:rPr>
              <a:t>Analyzed</a:t>
            </a:r>
            <a:br>
              <a:rPr lang="en-US" sz="2000" i="1" dirty="0" smtClean="0">
                <a:solidFill>
                  <a:srgbClr val="FFFFFF"/>
                </a:solidFill>
              </a:rPr>
            </a:br>
            <a:r>
              <a:rPr lang="en-US" sz="2000" i="1" dirty="0" smtClean="0">
                <a:solidFill>
                  <a:srgbClr val="FFFFFF"/>
                </a:solidFill>
              </a:rPr>
              <a:t>and Compared With</a:t>
            </a:r>
            <a:endParaRPr lang="en-US" sz="2000" b="1" i="1" dirty="0">
              <a:solidFill>
                <a:srgbClr val="FFFFFF"/>
              </a:solidFill>
            </a:endParaRPr>
          </a:p>
        </p:txBody>
      </p:sp>
      <p:sp>
        <p:nvSpPr>
          <p:cNvPr id="81" name="TextBox 80"/>
          <p:cNvSpPr txBox="1"/>
          <p:nvPr/>
        </p:nvSpPr>
        <p:spPr>
          <a:xfrm>
            <a:off x="5721105" y="3915103"/>
            <a:ext cx="970692" cy="1123383"/>
          </a:xfrm>
          <a:prstGeom prst="rect">
            <a:avLst/>
          </a:prstGeom>
          <a:noFill/>
          <a:effectLst>
            <a:outerShdw blurRad="152400" dir="2700000" algn="ctr" rotWithShape="0">
              <a:prstClr val="black">
                <a:alpha val="60000"/>
              </a:prstClr>
            </a:outerShdw>
          </a:effectLst>
        </p:spPr>
        <p:txBody>
          <a:bodyPr wrap="square" lIns="91432" tIns="45717" rIns="91432" bIns="45717" rtlCol="0">
            <a:spAutoFit/>
          </a:bodyPr>
          <a:lstStyle/>
          <a:p>
            <a:r>
              <a:rPr lang="en-US" sz="6700" b="1" dirty="0" smtClean="0">
                <a:solidFill>
                  <a:srgbClr val="92D050"/>
                </a:solidFill>
                <a:effectLst>
                  <a:outerShdw blurRad="63500" sx="102000" sy="102000" algn="ctr" rotWithShape="0">
                    <a:prstClr val="black">
                      <a:alpha val="40000"/>
                    </a:prstClr>
                  </a:outerShdw>
                </a:effectLst>
              </a:rPr>
              <a:t>+</a:t>
            </a:r>
            <a:endParaRPr lang="en-US" sz="6700" b="1" dirty="0">
              <a:solidFill>
                <a:srgbClr val="92D050"/>
              </a:solidFill>
              <a:effectLst>
                <a:outerShdw blurRad="63500" sx="102000" sy="102000" algn="ctr" rotWithShape="0">
                  <a:prstClr val="black">
                    <a:alpha val="40000"/>
                  </a:prstClr>
                </a:outerShdw>
              </a:effectLst>
            </a:endParaRPr>
          </a:p>
        </p:txBody>
      </p:sp>
      <p:sp>
        <p:nvSpPr>
          <p:cNvPr id="82" name="TextBox 81"/>
          <p:cNvSpPr txBox="1"/>
          <p:nvPr/>
        </p:nvSpPr>
        <p:spPr>
          <a:xfrm>
            <a:off x="2889452" y="3915103"/>
            <a:ext cx="970692" cy="1123383"/>
          </a:xfrm>
          <a:prstGeom prst="rect">
            <a:avLst/>
          </a:prstGeom>
          <a:noFill/>
          <a:effectLst>
            <a:outerShdw blurRad="152400" dir="2700000" algn="ctr" rotWithShape="0">
              <a:prstClr val="black">
                <a:alpha val="60000"/>
              </a:prstClr>
            </a:outerShdw>
          </a:effectLst>
        </p:spPr>
        <p:txBody>
          <a:bodyPr wrap="square" lIns="91432" tIns="45717" rIns="91432" bIns="45717" rtlCol="0">
            <a:spAutoFit/>
          </a:bodyPr>
          <a:lstStyle/>
          <a:p>
            <a:r>
              <a:rPr lang="en-US" sz="6700" b="1" dirty="0" smtClean="0">
                <a:solidFill>
                  <a:srgbClr val="92D050"/>
                </a:solidFill>
                <a:effectLst>
                  <a:outerShdw blurRad="63500" sx="102000" sy="102000" algn="ctr" rotWithShape="0">
                    <a:prstClr val="black">
                      <a:alpha val="40000"/>
                    </a:prstClr>
                  </a:outerShdw>
                </a:effectLst>
              </a:rPr>
              <a:t>+</a:t>
            </a:r>
            <a:endParaRPr lang="en-US" sz="6700" b="1" dirty="0">
              <a:solidFill>
                <a:srgbClr val="92D050"/>
              </a:solidFill>
              <a:effectLst>
                <a:outerShdw blurRad="63500" sx="102000" sy="102000" algn="ctr" rotWithShape="0">
                  <a:prstClr val="black">
                    <a:alpha val="40000"/>
                  </a:prstClr>
                </a:outerShdw>
              </a:effectLst>
            </a:endParaRPr>
          </a:p>
        </p:txBody>
      </p:sp>
      <p:sp>
        <p:nvSpPr>
          <p:cNvPr id="84" name="Rounded Rectangle 83"/>
          <p:cNvSpPr/>
          <p:nvPr/>
        </p:nvSpPr>
        <p:spPr>
          <a:xfrm>
            <a:off x="9025389" y="1303305"/>
            <a:ext cx="2705279" cy="4914240"/>
          </a:xfrm>
          <a:prstGeom prst="roundRect">
            <a:avLst>
              <a:gd name="adj" fmla="val 0"/>
            </a:avLst>
          </a:prstGeom>
          <a:gradFill>
            <a:gsLst>
              <a:gs pos="1250">
                <a:schemeClr val="accent1">
                  <a:lumMod val="75000"/>
                  <a:alpha val="50000"/>
                </a:schemeClr>
              </a:gs>
              <a:gs pos="50000">
                <a:schemeClr val="accent1">
                  <a:lumMod val="75000"/>
                  <a:alpha val="50000"/>
                </a:schemeClr>
              </a:gs>
              <a:gs pos="100000">
                <a:schemeClr val="accent1">
                  <a:tint val="23500"/>
                  <a:satMod val="160000"/>
                  <a:alpha val="0"/>
                </a:schemeClr>
              </a:gs>
            </a:gsLst>
            <a:lin ang="5400000" scaled="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85" name="TextBox 84"/>
          <p:cNvSpPr txBox="1"/>
          <p:nvPr/>
        </p:nvSpPr>
        <p:spPr>
          <a:xfrm>
            <a:off x="9197700" y="1446852"/>
            <a:ext cx="2102182" cy="346032"/>
          </a:xfrm>
          <a:prstGeom prst="rect">
            <a:avLst/>
          </a:prstGeom>
          <a:noFill/>
        </p:spPr>
        <p:txBody>
          <a:bodyPr wrap="square" lIns="91432" tIns="45717" rIns="91432" bIns="45717" rtlCol="0" anchor="b" anchorCtr="0">
            <a:spAutoFit/>
          </a:bodyPr>
          <a:lstStyle/>
          <a:p>
            <a:pPr marL="238106" indent="-238106">
              <a:lnSpc>
                <a:spcPct val="85000"/>
              </a:lnSpc>
            </a:pPr>
            <a:r>
              <a:rPr lang="en-US" sz="2000" i="1" dirty="0" smtClean="0">
                <a:solidFill>
                  <a:srgbClr val="FFFFFF"/>
                </a:solidFill>
              </a:rPr>
              <a:t>…to Provide</a:t>
            </a:r>
            <a:endParaRPr lang="en-US" sz="2000" i="1" dirty="0">
              <a:solidFill>
                <a:srgbClr val="FFFFFF"/>
              </a:solidFill>
            </a:endParaRPr>
          </a:p>
        </p:txBody>
      </p:sp>
      <p:grpSp>
        <p:nvGrpSpPr>
          <p:cNvPr id="86" name="Group 3"/>
          <p:cNvGrpSpPr/>
          <p:nvPr/>
        </p:nvGrpSpPr>
        <p:grpSpPr>
          <a:xfrm>
            <a:off x="9575960" y="3780542"/>
            <a:ext cx="1280160" cy="1357809"/>
            <a:chOff x="7182632" y="2871114"/>
            <a:chExt cx="1222938" cy="1682276"/>
          </a:xfrm>
        </p:grpSpPr>
        <p:sp>
          <p:nvSpPr>
            <p:cNvPr id="89" name="AutoShape 55"/>
            <p:cNvSpPr>
              <a:spLocks noChangeArrowheads="1"/>
            </p:cNvSpPr>
            <p:nvPr/>
          </p:nvSpPr>
          <p:spPr bwMode="auto">
            <a:xfrm>
              <a:off x="7182632" y="3002744"/>
              <a:ext cx="1222938" cy="1550646"/>
            </a:xfrm>
            <a:prstGeom prst="ellipse">
              <a:avLst/>
            </a:prstGeom>
            <a:gradFill flip="none" rotWithShape="1">
              <a:gsLst>
                <a:gs pos="0">
                  <a:schemeClr val="accent1"/>
                </a:gs>
                <a:gs pos="100000">
                  <a:schemeClr val="accent2"/>
                </a:gs>
              </a:gsLst>
              <a:lin ang="2700000" scaled="1"/>
              <a:tileRect/>
            </a:gradFill>
            <a:ln>
              <a:noFill/>
            </a:ln>
            <a:effectLst>
              <a:outerShdw blurRad="215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t" anchorCtr="0"/>
            <a:lstStyle/>
            <a:p>
              <a:pPr>
                <a:lnSpc>
                  <a:spcPct val="90000"/>
                </a:lnSpc>
              </a:pPr>
              <a:endParaRPr lang="en-US" sz="1200" dirty="0"/>
            </a:p>
          </p:txBody>
        </p:sp>
        <p:sp>
          <p:nvSpPr>
            <p:cNvPr id="90" name="Freeform 89"/>
            <p:cNvSpPr/>
            <p:nvPr/>
          </p:nvSpPr>
          <p:spPr>
            <a:xfrm>
              <a:off x="7241535" y="2871114"/>
              <a:ext cx="1071297" cy="905746"/>
            </a:xfrm>
            <a:custGeom>
              <a:avLst/>
              <a:gdLst>
                <a:gd name="connsiteX0" fmla="*/ 0 w 1127157"/>
                <a:gd name="connsiteY0" fmla="*/ 0 h 230863"/>
                <a:gd name="connsiteX1" fmla="*/ 1127157 w 1127157"/>
                <a:gd name="connsiteY1" fmla="*/ 0 h 230863"/>
                <a:gd name="connsiteX2" fmla="*/ 552262 w 1127157"/>
                <a:gd name="connsiteY2" fmla="*/ 230863 h 230863"/>
                <a:gd name="connsiteX3" fmla="*/ 0 w 1127157"/>
                <a:gd name="connsiteY3" fmla="*/ 0 h 230863"/>
                <a:gd name="connsiteX0" fmla="*/ 0 w 1127157"/>
                <a:gd name="connsiteY0" fmla="*/ 0 h 230863"/>
                <a:gd name="connsiteX1" fmla="*/ 1127157 w 1127157"/>
                <a:gd name="connsiteY1" fmla="*/ 0 h 230863"/>
                <a:gd name="connsiteX2" fmla="*/ 552262 w 1127157"/>
                <a:gd name="connsiteY2" fmla="*/ 230863 h 230863"/>
                <a:gd name="connsiteX3" fmla="*/ 0 w 1127157"/>
                <a:gd name="connsiteY3" fmla="*/ 0 h 230863"/>
                <a:gd name="connsiteX0" fmla="*/ 0 w 1127157"/>
                <a:gd name="connsiteY0" fmla="*/ 0 h 230863"/>
                <a:gd name="connsiteX1" fmla="*/ 1127157 w 1127157"/>
                <a:gd name="connsiteY1" fmla="*/ 0 h 230863"/>
                <a:gd name="connsiteX2" fmla="*/ 552262 w 1127157"/>
                <a:gd name="connsiteY2" fmla="*/ 230863 h 230863"/>
                <a:gd name="connsiteX3" fmla="*/ 0 w 1127157"/>
                <a:gd name="connsiteY3" fmla="*/ 0 h 230863"/>
                <a:gd name="connsiteX0" fmla="*/ 0 w 1127157"/>
                <a:gd name="connsiteY0" fmla="*/ 380245 h 611108"/>
                <a:gd name="connsiteX1" fmla="*/ 1127157 w 1127157"/>
                <a:gd name="connsiteY1" fmla="*/ 380245 h 611108"/>
                <a:gd name="connsiteX2" fmla="*/ 552262 w 1127157"/>
                <a:gd name="connsiteY2" fmla="*/ 611108 h 611108"/>
                <a:gd name="connsiteX3" fmla="*/ 0 w 1127157"/>
                <a:gd name="connsiteY3" fmla="*/ 380245 h 611108"/>
                <a:gd name="connsiteX0" fmla="*/ 0 w 1127157"/>
                <a:gd name="connsiteY0" fmla="*/ 525101 h 755964"/>
                <a:gd name="connsiteX1" fmla="*/ 1127157 w 1127157"/>
                <a:gd name="connsiteY1" fmla="*/ 525101 h 755964"/>
                <a:gd name="connsiteX2" fmla="*/ 552262 w 1127157"/>
                <a:gd name="connsiteY2" fmla="*/ 755964 h 755964"/>
                <a:gd name="connsiteX3" fmla="*/ 0 w 1127157"/>
                <a:gd name="connsiteY3" fmla="*/ 525101 h 755964"/>
                <a:gd name="connsiteX0" fmla="*/ 0 w 1127157"/>
                <a:gd name="connsiteY0" fmla="*/ 525101 h 755964"/>
                <a:gd name="connsiteX1" fmla="*/ 1127157 w 1127157"/>
                <a:gd name="connsiteY1" fmla="*/ 525101 h 755964"/>
                <a:gd name="connsiteX2" fmla="*/ 552262 w 1127157"/>
                <a:gd name="connsiteY2" fmla="*/ 755964 h 755964"/>
                <a:gd name="connsiteX3" fmla="*/ 0 w 1127157"/>
                <a:gd name="connsiteY3" fmla="*/ 525101 h 755964"/>
                <a:gd name="connsiteX0" fmla="*/ 0 w 1127157"/>
                <a:gd name="connsiteY0" fmla="*/ 525101 h 755964"/>
                <a:gd name="connsiteX1" fmla="*/ 1127157 w 1127157"/>
                <a:gd name="connsiteY1" fmla="*/ 525101 h 755964"/>
                <a:gd name="connsiteX2" fmla="*/ 552262 w 1127157"/>
                <a:gd name="connsiteY2" fmla="*/ 755964 h 755964"/>
                <a:gd name="connsiteX3" fmla="*/ 0 w 1127157"/>
                <a:gd name="connsiteY3" fmla="*/ 525101 h 755964"/>
                <a:gd name="connsiteX0" fmla="*/ 0 w 1127157"/>
                <a:gd name="connsiteY0" fmla="*/ 525101 h 755964"/>
                <a:gd name="connsiteX1" fmla="*/ 1127157 w 1127157"/>
                <a:gd name="connsiteY1" fmla="*/ 525101 h 755964"/>
                <a:gd name="connsiteX2" fmla="*/ 552262 w 1127157"/>
                <a:gd name="connsiteY2" fmla="*/ 755964 h 755964"/>
                <a:gd name="connsiteX3" fmla="*/ 0 w 1127157"/>
                <a:gd name="connsiteY3" fmla="*/ 525101 h 755964"/>
                <a:gd name="connsiteX0" fmla="*/ 95816 w 1315017"/>
                <a:gd name="connsiteY0" fmla="*/ 525101 h 755964"/>
                <a:gd name="connsiteX1" fmla="*/ 1222973 w 1315017"/>
                <a:gd name="connsiteY1" fmla="*/ 525101 h 755964"/>
                <a:gd name="connsiteX2" fmla="*/ 648078 w 1315017"/>
                <a:gd name="connsiteY2" fmla="*/ 755964 h 755964"/>
                <a:gd name="connsiteX3" fmla="*/ 95816 w 1315017"/>
                <a:gd name="connsiteY3" fmla="*/ 525101 h 755964"/>
                <a:gd name="connsiteX0" fmla="*/ 95816 w 1315017"/>
                <a:gd name="connsiteY0" fmla="*/ 525101 h 755964"/>
                <a:gd name="connsiteX1" fmla="*/ 1222973 w 1315017"/>
                <a:gd name="connsiteY1" fmla="*/ 525101 h 755964"/>
                <a:gd name="connsiteX2" fmla="*/ 648078 w 1315017"/>
                <a:gd name="connsiteY2" fmla="*/ 755964 h 755964"/>
                <a:gd name="connsiteX3" fmla="*/ 95816 w 1315017"/>
                <a:gd name="connsiteY3" fmla="*/ 525101 h 755964"/>
                <a:gd name="connsiteX0" fmla="*/ 95816 w 1315017"/>
                <a:gd name="connsiteY0" fmla="*/ 525101 h 760491"/>
                <a:gd name="connsiteX1" fmla="*/ 1222973 w 1315017"/>
                <a:gd name="connsiteY1" fmla="*/ 525101 h 760491"/>
                <a:gd name="connsiteX2" fmla="*/ 648078 w 1315017"/>
                <a:gd name="connsiteY2" fmla="*/ 755964 h 760491"/>
                <a:gd name="connsiteX3" fmla="*/ 95816 w 1315017"/>
                <a:gd name="connsiteY3" fmla="*/ 525101 h 760491"/>
                <a:gd name="connsiteX0" fmla="*/ 27915 w 1247116"/>
                <a:gd name="connsiteY0" fmla="*/ 525101 h 760491"/>
                <a:gd name="connsiteX1" fmla="*/ 1155072 w 1247116"/>
                <a:gd name="connsiteY1" fmla="*/ 525101 h 760491"/>
                <a:gd name="connsiteX2" fmla="*/ 580177 w 1247116"/>
                <a:gd name="connsiteY2" fmla="*/ 755964 h 760491"/>
                <a:gd name="connsiteX3" fmla="*/ 27915 w 1247116"/>
                <a:gd name="connsiteY3" fmla="*/ 525101 h 760491"/>
                <a:gd name="connsiteX0" fmla="*/ 27915 w 1183742"/>
                <a:gd name="connsiteY0" fmla="*/ 525101 h 760491"/>
                <a:gd name="connsiteX1" fmla="*/ 1155072 w 1183742"/>
                <a:gd name="connsiteY1" fmla="*/ 525101 h 760491"/>
                <a:gd name="connsiteX2" fmla="*/ 580177 w 1183742"/>
                <a:gd name="connsiteY2" fmla="*/ 755964 h 760491"/>
                <a:gd name="connsiteX3" fmla="*/ 27915 w 1183742"/>
                <a:gd name="connsiteY3" fmla="*/ 525101 h 760491"/>
                <a:gd name="connsiteX0" fmla="*/ 27915 w 1183742"/>
                <a:gd name="connsiteY0" fmla="*/ 534154 h 769544"/>
                <a:gd name="connsiteX1" fmla="*/ 1155072 w 1183742"/>
                <a:gd name="connsiteY1" fmla="*/ 534154 h 769544"/>
                <a:gd name="connsiteX2" fmla="*/ 580177 w 1183742"/>
                <a:gd name="connsiteY2" fmla="*/ 765017 h 769544"/>
                <a:gd name="connsiteX3" fmla="*/ 27915 w 1183742"/>
                <a:gd name="connsiteY3" fmla="*/ 534154 h 769544"/>
                <a:gd name="connsiteX0" fmla="*/ 27915 w 1183742"/>
                <a:gd name="connsiteY0" fmla="*/ 534154 h 769544"/>
                <a:gd name="connsiteX1" fmla="*/ 1155072 w 1183742"/>
                <a:gd name="connsiteY1" fmla="*/ 534154 h 769544"/>
                <a:gd name="connsiteX2" fmla="*/ 580177 w 1183742"/>
                <a:gd name="connsiteY2" fmla="*/ 765017 h 769544"/>
                <a:gd name="connsiteX3" fmla="*/ 27915 w 1183742"/>
                <a:gd name="connsiteY3" fmla="*/ 534154 h 769544"/>
              </a:gdLst>
              <a:ahLst/>
              <a:cxnLst>
                <a:cxn ang="0">
                  <a:pos x="connsiteX0" y="connsiteY0"/>
                </a:cxn>
                <a:cxn ang="0">
                  <a:pos x="connsiteX1" y="connsiteY1"/>
                </a:cxn>
                <a:cxn ang="0">
                  <a:pos x="connsiteX2" y="connsiteY2"/>
                </a:cxn>
                <a:cxn ang="0">
                  <a:pos x="connsiteX3" y="connsiteY3"/>
                </a:cxn>
              </a:cxnLst>
              <a:rect l="l" t="t" r="r" b="b"/>
              <a:pathLst>
                <a:path w="1183742" h="769544">
                  <a:moveTo>
                    <a:pt x="27915" y="534154"/>
                  </a:moveTo>
                  <a:cubicBezTo>
                    <a:pt x="227091" y="0"/>
                    <a:pt x="964948" y="18106"/>
                    <a:pt x="1155072" y="534154"/>
                  </a:cubicBezTo>
                  <a:cubicBezTo>
                    <a:pt x="1183742" y="622425"/>
                    <a:pt x="962685" y="760490"/>
                    <a:pt x="580177" y="765017"/>
                  </a:cubicBezTo>
                  <a:cubicBezTo>
                    <a:pt x="188615" y="769544"/>
                    <a:pt x="0" y="613371"/>
                    <a:pt x="27915" y="534154"/>
                  </a:cubicBezTo>
                  <a:close/>
                </a:path>
              </a:pathLst>
            </a:custGeom>
            <a:gradFill flip="none" rotWithShape="1">
              <a:gsLst>
                <a:gs pos="0">
                  <a:schemeClr val="bg1">
                    <a:alpha val="58000"/>
                  </a:schemeClr>
                </a:gs>
                <a:gs pos="74000">
                  <a:schemeClr val="bg1">
                    <a:alpha val="18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61"/>
              <a:endParaRPr lang="en-US" sz="1500" dirty="0">
                <a:solidFill>
                  <a:srgbClr val="FFFFFF"/>
                </a:solidFill>
              </a:endParaRPr>
            </a:p>
          </p:txBody>
        </p:sp>
      </p:grpSp>
      <p:sp>
        <p:nvSpPr>
          <p:cNvPr id="87" name="TextBox 86"/>
          <p:cNvSpPr txBox="1"/>
          <p:nvPr/>
        </p:nvSpPr>
        <p:spPr>
          <a:xfrm>
            <a:off x="9271817" y="2487014"/>
            <a:ext cx="2352063" cy="661979"/>
          </a:xfrm>
          <a:prstGeom prst="rect">
            <a:avLst/>
          </a:prstGeom>
          <a:noFill/>
        </p:spPr>
        <p:txBody>
          <a:bodyPr wrap="square" lIns="91432" tIns="45717" rIns="91432" bIns="45717" rtlCol="0" anchor="b" anchorCtr="0">
            <a:spAutoFit/>
          </a:bodyPr>
          <a:lstStyle>
            <a:defPPr>
              <a:defRPr lang="en-US"/>
            </a:defPPr>
            <a:lvl1pPr>
              <a:lnSpc>
                <a:spcPct val="95000"/>
              </a:lnSpc>
              <a:buClr>
                <a:srgbClr val="6DB344"/>
              </a:buClr>
              <a:buSzPct val="90000"/>
              <a:defRPr b="1" kern="0">
                <a:solidFill>
                  <a:srgbClr val="FFFFFF"/>
                </a:solidFill>
                <a:effectLst>
                  <a:outerShdw blurRad="127000" dist="25400" dir="2700000" algn="ctr" rotWithShape="0">
                    <a:prstClr val="black">
                      <a:alpha val="37000"/>
                    </a:prstClr>
                  </a:outerShdw>
                </a:effectLst>
                <a:latin typeface="Arial"/>
              </a:defRPr>
            </a:lvl1pPr>
          </a:lstStyle>
          <a:p>
            <a:r>
              <a:rPr lang="en-US" sz="2000" dirty="0">
                <a:effectLst/>
              </a:rPr>
              <a:t>Actionable </a:t>
            </a:r>
            <a:r>
              <a:rPr lang="en-US" sz="2000" dirty="0" smtClean="0">
                <a:effectLst/>
              </a:rPr>
              <a:t>Insight</a:t>
            </a:r>
            <a:endParaRPr lang="en-US" sz="2000" dirty="0">
              <a:effectLst/>
            </a:endParaRPr>
          </a:p>
        </p:txBody>
      </p:sp>
      <p:pic>
        <p:nvPicPr>
          <p:cNvPr id="88" name="Picture 8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719301" y="4158560"/>
            <a:ext cx="1044789" cy="766289"/>
          </a:xfrm>
          <a:prstGeom prst="rect">
            <a:avLst/>
          </a:prstGeom>
        </p:spPr>
      </p:pic>
      <p:sp>
        <p:nvSpPr>
          <p:cNvPr id="91" name="Right Arrow 90"/>
          <p:cNvSpPr/>
          <p:nvPr/>
        </p:nvSpPr>
        <p:spPr>
          <a:xfrm>
            <a:off x="8704207" y="4319855"/>
            <a:ext cx="626370" cy="368300"/>
          </a:xfrm>
          <a:prstGeom prst="rightArrow">
            <a:avLst/>
          </a:prstGeom>
          <a:solidFill>
            <a:srgbClr val="92D050"/>
          </a:solidFill>
          <a:ln>
            <a:noFill/>
          </a:ln>
          <a:effectLst>
            <a:outerShdw blurRad="152400" dir="2880000" algn="c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rtlCol="0" anchor="ctr"/>
          <a:lstStyle/>
          <a:p>
            <a:pPr algn="ctr"/>
            <a:endParaRPr lang="en-US" dirty="0" smtClean="0"/>
          </a:p>
        </p:txBody>
      </p:sp>
      <p:sp>
        <p:nvSpPr>
          <p:cNvPr id="93" name="Round Same Side Corner Rectangle 92"/>
          <p:cNvSpPr/>
          <p:nvPr/>
        </p:nvSpPr>
        <p:spPr bwMode="auto">
          <a:xfrm>
            <a:off x="394420" y="5284200"/>
            <a:ext cx="11339376" cy="1537137"/>
          </a:xfrm>
          <a:prstGeom prst="round2SameRect">
            <a:avLst>
              <a:gd name="adj1" fmla="val 10884"/>
              <a:gd name="adj2" fmla="val 8575"/>
            </a:avLst>
          </a:prstGeom>
          <a:gradFill flip="none" rotWithShape="1">
            <a:gsLst>
              <a:gs pos="100000">
                <a:schemeClr val="accent1">
                  <a:lumMod val="50000"/>
                </a:schemeClr>
              </a:gs>
              <a:gs pos="25000">
                <a:schemeClr val="accent1"/>
              </a:gs>
              <a:gs pos="0">
                <a:schemeClr val="accent1">
                  <a:lumMod val="40000"/>
                  <a:lumOff val="60000"/>
                </a:schemeClr>
              </a:gs>
            </a:gsLst>
            <a:lin ang="2700000" scaled="1"/>
            <a:tileRect/>
          </a:gradFill>
          <a:ln w="19050">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200" b="1" dirty="0">
              <a:solidFill>
                <a:srgbClr val="FFFFFF"/>
              </a:solidFill>
              <a:effectLst>
                <a:outerShdw blurRad="127000" algn="ctr" rotWithShape="0">
                  <a:prstClr val="black">
                    <a:alpha val="40000"/>
                  </a:prstClr>
                </a:outerShdw>
              </a:effectLst>
              <a:cs typeface="Adobe Arabic" pitchFamily="18" charset="-78"/>
            </a:endParaRPr>
          </a:p>
        </p:txBody>
      </p:sp>
      <p:sp>
        <p:nvSpPr>
          <p:cNvPr id="7" name="TextBox 6"/>
          <p:cNvSpPr txBox="1"/>
          <p:nvPr/>
        </p:nvSpPr>
        <p:spPr>
          <a:xfrm>
            <a:off x="3653771" y="5340741"/>
            <a:ext cx="6156950" cy="443198"/>
          </a:xfrm>
          <a:prstGeom prst="rect">
            <a:avLst/>
          </a:prstGeom>
        </p:spPr>
        <p:txBody>
          <a:bodyPr vert="horz" wrap="square" lIns="91440" tIns="45720" rIns="91440" bIns="45720" rtlCol="0">
            <a:spAutoFit/>
          </a:bodyPr>
          <a:lstStyle/>
          <a:p>
            <a:pPr>
              <a:lnSpc>
                <a:spcPct val="95000"/>
              </a:lnSpc>
              <a:spcBef>
                <a:spcPts val="600"/>
              </a:spcBef>
              <a:buClr>
                <a:schemeClr val="tx2"/>
              </a:buClr>
              <a:buSzPct val="90000"/>
            </a:pPr>
            <a:r>
              <a:rPr lang="en-US" sz="2400" dirty="0" smtClean="0">
                <a:solidFill>
                  <a:schemeClr val="bg1"/>
                </a:solidFill>
                <a:latin typeface="+mj-lt"/>
              </a:rPr>
              <a:t>CISCO DEEP KNOWLEDGE BASE</a:t>
            </a:r>
          </a:p>
        </p:txBody>
      </p:sp>
      <p:sp>
        <p:nvSpPr>
          <p:cNvPr id="8" name="TextBox 7"/>
          <p:cNvSpPr txBox="1"/>
          <p:nvPr/>
        </p:nvSpPr>
        <p:spPr>
          <a:xfrm>
            <a:off x="485914" y="5682606"/>
            <a:ext cx="6040436" cy="1231106"/>
          </a:xfrm>
          <a:prstGeom prst="rect">
            <a:avLst/>
          </a:prstGeom>
        </p:spPr>
        <p:txBody>
          <a:bodyPr vert="horz" wrap="none" lIns="91440" tIns="45720" rIns="91440" bIns="45720" rtlCol="0">
            <a:spAutoFit/>
          </a:bodyPr>
          <a:lstStyle/>
          <a:p>
            <a:r>
              <a:rPr lang="en-US" sz="2200" dirty="0">
                <a:solidFill>
                  <a:srgbClr val="FFFFFF"/>
                </a:solidFill>
                <a:cs typeface="Adobe Arabic" pitchFamily="18" charset="-78"/>
              </a:rPr>
              <a:t>25 years of networking innovation &amp; </a:t>
            </a:r>
            <a:r>
              <a:rPr lang="en-US" sz="2200" dirty="0" smtClean="0">
                <a:solidFill>
                  <a:srgbClr val="FFFFFF"/>
                </a:solidFill>
                <a:cs typeface="Adobe Arabic" pitchFamily="18" charset="-78"/>
              </a:rPr>
              <a:t>leadership</a:t>
            </a:r>
            <a:br>
              <a:rPr lang="en-US" sz="2200" dirty="0" smtClean="0">
                <a:solidFill>
                  <a:srgbClr val="FFFFFF"/>
                </a:solidFill>
                <a:cs typeface="Adobe Arabic" pitchFamily="18" charset="-78"/>
              </a:rPr>
            </a:br>
            <a:endParaRPr lang="en-US" sz="1200" dirty="0" smtClean="0">
              <a:solidFill>
                <a:srgbClr val="FFFFFF"/>
              </a:solidFill>
              <a:cs typeface="Adobe Arabic" pitchFamily="18" charset="-78"/>
            </a:endParaRPr>
          </a:p>
          <a:p>
            <a:r>
              <a:rPr lang="en-US" sz="2200" dirty="0">
                <a:solidFill>
                  <a:srgbClr val="FFFFFF"/>
                </a:solidFill>
                <a:cs typeface="Adobe Arabic" pitchFamily="18" charset="-78"/>
              </a:rPr>
              <a:t>50 million installed devices</a:t>
            </a:r>
          </a:p>
          <a:p>
            <a:endParaRPr lang="en-US" sz="1600" dirty="0">
              <a:solidFill>
                <a:srgbClr val="FFFFFF"/>
              </a:solidFill>
              <a:cs typeface="Adobe Arabic" pitchFamily="18" charset="-78"/>
            </a:endParaRPr>
          </a:p>
        </p:txBody>
      </p:sp>
      <p:sp>
        <p:nvSpPr>
          <p:cNvPr id="9" name="TextBox 8"/>
          <p:cNvSpPr txBox="1"/>
          <p:nvPr/>
        </p:nvSpPr>
        <p:spPr>
          <a:xfrm>
            <a:off x="6695246" y="5734219"/>
            <a:ext cx="4928634" cy="1276888"/>
          </a:xfrm>
          <a:prstGeom prst="rect">
            <a:avLst/>
          </a:prstGeom>
        </p:spPr>
        <p:txBody>
          <a:bodyPr vert="horz" wrap="square" lIns="91440" tIns="45720" rIns="91440" bIns="45720" rtlCol="0">
            <a:spAutoFit/>
          </a:bodyPr>
          <a:lstStyle/>
          <a:p>
            <a:pPr>
              <a:lnSpc>
                <a:spcPct val="95000"/>
              </a:lnSpc>
              <a:spcBef>
                <a:spcPts val="600"/>
              </a:spcBef>
              <a:buClr>
                <a:schemeClr val="tx2"/>
              </a:buClr>
              <a:buSzPct val="90000"/>
            </a:pPr>
            <a:r>
              <a:rPr lang="en-US" sz="2200" dirty="0" smtClean="0">
                <a:solidFill>
                  <a:srgbClr val="FFFFFF"/>
                </a:solidFill>
                <a:cs typeface="Adobe Arabic" pitchFamily="18" charset="-78"/>
              </a:rPr>
              <a:t>6 million </a:t>
            </a:r>
            <a:r>
              <a:rPr lang="en-US" sz="2200" dirty="0">
                <a:solidFill>
                  <a:srgbClr val="FFFFFF"/>
                </a:solidFill>
                <a:cs typeface="Adobe Arabic" pitchFamily="18" charset="-78"/>
              </a:rPr>
              <a:t>annual customer </a:t>
            </a:r>
            <a:r>
              <a:rPr lang="en-US" sz="2200" dirty="0" smtClean="0">
                <a:solidFill>
                  <a:srgbClr val="FFFFFF"/>
                </a:solidFill>
                <a:cs typeface="Adobe Arabic" pitchFamily="18" charset="-78"/>
              </a:rPr>
              <a:t>interactions</a:t>
            </a:r>
            <a:br>
              <a:rPr lang="en-US" sz="2200" dirty="0" smtClean="0">
                <a:solidFill>
                  <a:srgbClr val="FFFFFF"/>
                </a:solidFill>
                <a:cs typeface="Adobe Arabic" pitchFamily="18" charset="-78"/>
              </a:rPr>
            </a:br>
            <a:endParaRPr lang="en-US" sz="800" dirty="0" smtClean="0">
              <a:solidFill>
                <a:srgbClr val="FFFFFF"/>
              </a:solidFill>
              <a:cs typeface="Adobe Arabic" pitchFamily="18" charset="-78"/>
            </a:endParaRPr>
          </a:p>
          <a:p>
            <a:pPr>
              <a:lnSpc>
                <a:spcPct val="95000"/>
              </a:lnSpc>
              <a:spcBef>
                <a:spcPts val="600"/>
              </a:spcBef>
              <a:buClr>
                <a:schemeClr val="tx2"/>
              </a:buClr>
              <a:buSzPct val="90000"/>
            </a:pPr>
            <a:r>
              <a:rPr lang="en-US" sz="2200" dirty="0" smtClean="0">
                <a:solidFill>
                  <a:srgbClr val="FFFFFF"/>
                </a:solidFill>
                <a:cs typeface="Adobe Arabic" pitchFamily="18" charset="-78"/>
              </a:rPr>
              <a:t>90,000+ technical documents</a:t>
            </a:r>
            <a:endParaRPr lang="en-US" sz="2200" dirty="0">
              <a:solidFill>
                <a:srgbClr val="FFFFFF"/>
              </a:solidFill>
              <a:cs typeface="Adobe Arabic" pitchFamily="18" charset="-78"/>
            </a:endParaRPr>
          </a:p>
          <a:p>
            <a:pPr>
              <a:lnSpc>
                <a:spcPct val="95000"/>
              </a:lnSpc>
              <a:spcBef>
                <a:spcPts val="600"/>
              </a:spcBef>
              <a:buClr>
                <a:schemeClr val="tx2"/>
              </a:buClr>
              <a:buSzPct val="90000"/>
            </a:pPr>
            <a:endParaRPr lang="en-US" sz="1600" dirty="0" smtClean="0">
              <a:solidFill>
                <a:srgbClr val="4D4D4D"/>
              </a:solidFill>
              <a:latin typeface="+mj-lt"/>
            </a:endParaRPr>
          </a:p>
        </p:txBody>
      </p:sp>
    </p:spTree>
    <p:extLst>
      <p:ext uri="{BB962C8B-B14F-4D97-AF65-F5344CB8AC3E}">
        <p14:creationId xmlns:p14="http://schemas.microsoft.com/office/powerpoint/2010/main" val="47707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a:spLocks noGrp="1"/>
          </p:cNvSpPr>
          <p:nvPr>
            <p:ph type="title"/>
          </p:nvPr>
        </p:nvSpPr>
        <p:spPr>
          <a:xfrm>
            <a:off x="306190" y="432215"/>
            <a:ext cx="11448832" cy="838200"/>
          </a:xfrm>
        </p:spPr>
        <p:txBody>
          <a:bodyPr/>
          <a:lstStyle/>
          <a:p>
            <a:r>
              <a:rPr lang="en-US" spc="0" dirty="0">
                <a:solidFill>
                  <a:srgbClr val="0080A5"/>
                </a:solidFill>
              </a:rPr>
              <a:t>Partner Support Service</a:t>
            </a:r>
          </a:p>
        </p:txBody>
      </p:sp>
      <p:sp>
        <p:nvSpPr>
          <p:cNvPr id="56" name="Rounded Rectangle 55"/>
          <p:cNvSpPr/>
          <p:nvPr/>
        </p:nvSpPr>
        <p:spPr>
          <a:xfrm>
            <a:off x="372436" y="4785256"/>
            <a:ext cx="6974717" cy="579318"/>
          </a:xfrm>
          <a:prstGeom prst="roundRect">
            <a:avLst>
              <a:gd name="adj" fmla="val 0"/>
            </a:avLst>
          </a:prstGeom>
          <a:gradFill flip="none" rotWithShape="1">
            <a:gsLst>
              <a:gs pos="100000">
                <a:schemeClr val="accent3">
                  <a:lumMod val="75000"/>
                </a:schemeClr>
              </a:gs>
              <a:gs pos="0">
                <a:schemeClr val="tx1">
                  <a:lumMod val="50000"/>
                </a:schemeClr>
              </a:gs>
              <a:gs pos="54000">
                <a:srgbClr val="177BAD"/>
              </a:gs>
            </a:gsLst>
            <a:lin ang="13500000" scaled="1"/>
            <a:tileRect/>
          </a:gradFill>
          <a:ln w="38100">
            <a:solidFill>
              <a:schemeClr val="bg1"/>
            </a:solidFill>
            <a:round/>
            <a:headEnd/>
            <a:tailEnd/>
          </a:ln>
          <a:effectLst>
            <a:glow rad="63500">
              <a:schemeClr val="tx2">
                <a:lumMod val="60000"/>
                <a:lumOff val="40000"/>
                <a:alpha val="40000"/>
              </a:schemeClr>
            </a:glow>
            <a:outerShdw blurRad="50800" dist="38100" dir="5400000" algn="t" rotWithShape="0">
              <a:prstClr val="black">
                <a:alpha val="40000"/>
              </a:prstClr>
            </a:outerShdw>
          </a:effectLst>
        </p:spPr>
        <p:txBody>
          <a:bodyPr lIns="274224" tIns="45705" rIns="274224" bIns="45705" anchor="ctr" anchorCtr="0"/>
          <a:lstStyle/>
          <a:p>
            <a:pPr algn="ctr" defTabSz="913889" fontAlgn="base">
              <a:spcBef>
                <a:spcPct val="0"/>
              </a:spcBef>
              <a:spcAft>
                <a:spcPct val="0"/>
              </a:spcAft>
            </a:pPr>
            <a:r>
              <a:rPr lang="en-US" sz="2400" dirty="0">
                <a:solidFill>
                  <a:schemeClr val="bg1"/>
                </a:solidFill>
                <a:latin typeface="Arial" pitchFamily="34" charset="0"/>
                <a:cs typeface="Arial" pitchFamily="34" charset="0"/>
              </a:rPr>
              <a:t>   Drive Incremental Services Revenue</a:t>
            </a:r>
          </a:p>
        </p:txBody>
      </p:sp>
      <p:sp>
        <p:nvSpPr>
          <p:cNvPr id="57" name="Rounded Rectangle 56"/>
          <p:cNvSpPr/>
          <p:nvPr/>
        </p:nvSpPr>
        <p:spPr>
          <a:xfrm>
            <a:off x="384290" y="6036641"/>
            <a:ext cx="6974717" cy="579318"/>
          </a:xfrm>
          <a:prstGeom prst="roundRect">
            <a:avLst>
              <a:gd name="adj" fmla="val 0"/>
            </a:avLst>
          </a:prstGeom>
          <a:gradFill flip="none" rotWithShape="1">
            <a:gsLst>
              <a:gs pos="100000">
                <a:schemeClr val="accent3">
                  <a:lumMod val="75000"/>
                </a:schemeClr>
              </a:gs>
              <a:gs pos="0">
                <a:schemeClr val="tx1">
                  <a:lumMod val="50000"/>
                </a:schemeClr>
              </a:gs>
              <a:gs pos="54000">
                <a:srgbClr val="177BAD"/>
              </a:gs>
            </a:gsLst>
            <a:lin ang="13500000" scaled="1"/>
            <a:tileRect/>
          </a:gradFill>
          <a:ln w="38100">
            <a:solidFill>
              <a:schemeClr val="bg1"/>
            </a:solidFill>
            <a:round/>
            <a:headEnd/>
            <a:tailEnd/>
          </a:ln>
          <a:effectLst>
            <a:glow rad="63500">
              <a:schemeClr val="tx2">
                <a:lumMod val="60000"/>
                <a:lumOff val="40000"/>
                <a:alpha val="40000"/>
              </a:schemeClr>
            </a:glow>
            <a:outerShdw blurRad="50800" dist="38100" dir="5400000" algn="t" rotWithShape="0">
              <a:prstClr val="black">
                <a:alpha val="40000"/>
              </a:prstClr>
            </a:outerShdw>
          </a:effectLst>
        </p:spPr>
        <p:txBody>
          <a:bodyPr lIns="274224" tIns="45705" rIns="274224" bIns="45705" anchor="ctr" anchorCtr="0"/>
          <a:lstStyle/>
          <a:p>
            <a:pPr algn="ctr" defTabSz="913889" fontAlgn="base">
              <a:spcBef>
                <a:spcPct val="0"/>
              </a:spcBef>
              <a:spcAft>
                <a:spcPct val="0"/>
              </a:spcAft>
            </a:pPr>
            <a:r>
              <a:rPr lang="en-US" sz="2400" dirty="0">
                <a:solidFill>
                  <a:schemeClr val="bg1"/>
                </a:solidFill>
                <a:latin typeface="Arial" pitchFamily="34" charset="0"/>
                <a:cs typeface="Arial" pitchFamily="34" charset="0"/>
              </a:rPr>
              <a:t>   Increase Customer Loyalty</a:t>
            </a:r>
          </a:p>
        </p:txBody>
      </p:sp>
      <p:sp>
        <p:nvSpPr>
          <p:cNvPr id="99" name="Rounded Rectangle 98"/>
          <p:cNvSpPr/>
          <p:nvPr/>
        </p:nvSpPr>
        <p:spPr>
          <a:xfrm>
            <a:off x="384290" y="5419469"/>
            <a:ext cx="6974717" cy="579318"/>
          </a:xfrm>
          <a:prstGeom prst="roundRect">
            <a:avLst>
              <a:gd name="adj" fmla="val 0"/>
            </a:avLst>
          </a:prstGeom>
          <a:gradFill flip="none" rotWithShape="1">
            <a:gsLst>
              <a:gs pos="100000">
                <a:schemeClr val="accent3">
                  <a:lumMod val="75000"/>
                </a:schemeClr>
              </a:gs>
              <a:gs pos="0">
                <a:schemeClr val="tx1">
                  <a:lumMod val="50000"/>
                </a:schemeClr>
              </a:gs>
              <a:gs pos="54000">
                <a:srgbClr val="177BAD"/>
              </a:gs>
            </a:gsLst>
            <a:lin ang="13500000" scaled="1"/>
            <a:tileRect/>
          </a:gradFill>
          <a:ln w="38100">
            <a:solidFill>
              <a:schemeClr val="bg1"/>
            </a:solidFill>
            <a:round/>
            <a:headEnd/>
            <a:tailEnd/>
          </a:ln>
          <a:effectLst>
            <a:glow rad="63500">
              <a:schemeClr val="tx2">
                <a:lumMod val="60000"/>
                <a:lumOff val="40000"/>
                <a:alpha val="40000"/>
              </a:schemeClr>
            </a:glow>
            <a:outerShdw blurRad="50800" dist="38100" dir="5400000" algn="t" rotWithShape="0">
              <a:prstClr val="black">
                <a:alpha val="40000"/>
              </a:prstClr>
            </a:outerShdw>
          </a:effectLst>
        </p:spPr>
        <p:txBody>
          <a:bodyPr lIns="274224" tIns="45705" rIns="274224" bIns="45705" anchor="ctr" anchorCtr="0"/>
          <a:lstStyle/>
          <a:p>
            <a:pPr algn="ctr" defTabSz="913889" fontAlgn="base">
              <a:spcBef>
                <a:spcPct val="0"/>
              </a:spcBef>
              <a:spcAft>
                <a:spcPct val="0"/>
              </a:spcAft>
            </a:pPr>
            <a:r>
              <a:rPr lang="en-US" sz="2400" dirty="0">
                <a:solidFill>
                  <a:schemeClr val="bg1"/>
                </a:solidFill>
                <a:latin typeface="Arial" pitchFamily="34" charset="0"/>
                <a:cs typeface="Arial" pitchFamily="34" charset="0"/>
              </a:rPr>
              <a:t>   Improve Operational Support Margins</a:t>
            </a:r>
          </a:p>
        </p:txBody>
      </p:sp>
      <p:sp>
        <p:nvSpPr>
          <p:cNvPr id="100" name="Rectangle 99"/>
          <p:cNvSpPr/>
          <p:nvPr/>
        </p:nvSpPr>
        <p:spPr>
          <a:xfrm rot="10800000">
            <a:off x="355608" y="2237589"/>
            <a:ext cx="7008813" cy="2280622"/>
          </a:xfrm>
          <a:prstGeom prst="rect">
            <a:avLst/>
          </a:prstGeom>
          <a:solidFill>
            <a:schemeClr val="bg1">
              <a:alpha val="75000"/>
            </a:schemeClr>
          </a:solidFill>
          <a:ln w="76200" cap="flat" cmpd="sng" algn="ctr">
            <a:solidFill>
              <a:schemeClr val="bg1">
                <a:alpha val="22000"/>
              </a:schemeClr>
            </a:solidFill>
            <a:prstDash val="solid"/>
            <a:round/>
            <a:headEnd type="none" w="med" len="med"/>
            <a:tailEnd type="none" w="med" len="med"/>
          </a:ln>
          <a:effectLst>
            <a:outerShdw blurRad="4445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tIns="91440" rIns="457200" bIns="91440" anchor="ctr"/>
          <a:lstStyle/>
          <a:p>
            <a:endParaRPr lang="en-US" sz="2800" dirty="0">
              <a:gradFill>
                <a:gsLst>
                  <a:gs pos="0">
                    <a:schemeClr val="tx1"/>
                  </a:gs>
                  <a:gs pos="44000">
                    <a:srgbClr val="01BBBB"/>
                  </a:gs>
                  <a:gs pos="100000">
                    <a:schemeClr val="accent4"/>
                  </a:gs>
                </a:gsLst>
                <a:lin ang="4800000" scaled="0"/>
              </a:gradFill>
              <a:ea typeface="+mj-ea"/>
              <a:cs typeface="+mj-cs"/>
            </a:endParaRPr>
          </a:p>
        </p:txBody>
      </p:sp>
      <p:sp>
        <p:nvSpPr>
          <p:cNvPr id="101" name="Rectangle 100"/>
          <p:cNvSpPr/>
          <p:nvPr/>
        </p:nvSpPr>
        <p:spPr>
          <a:xfrm>
            <a:off x="7653338" y="2253001"/>
            <a:ext cx="4265613" cy="2265211"/>
          </a:xfrm>
          <a:prstGeom prst="rect">
            <a:avLst/>
          </a:prstGeom>
          <a:gradFill flip="none" rotWithShape="1">
            <a:gsLst>
              <a:gs pos="0">
                <a:srgbClr val="0096D6"/>
              </a:gs>
              <a:gs pos="44000">
                <a:srgbClr val="01BBBB"/>
              </a:gs>
              <a:gs pos="100000">
                <a:srgbClr val="008041"/>
              </a:gs>
            </a:gsLst>
            <a:lin ang="2700000" scaled="1"/>
            <a:tileRect/>
          </a:gra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defTabSz="914285"/>
            <a:r>
              <a:rPr lang="en-US" sz="2800" dirty="0">
                <a:solidFill>
                  <a:srgbClr val="FFFFFF"/>
                </a:solidFill>
              </a:rPr>
              <a:t>Combining visibility </a:t>
            </a:r>
            <a:br>
              <a:rPr lang="en-US" sz="2800" dirty="0">
                <a:solidFill>
                  <a:srgbClr val="FFFFFF"/>
                </a:solidFill>
              </a:rPr>
            </a:br>
            <a:r>
              <a:rPr lang="en-US" sz="2800" dirty="0">
                <a:solidFill>
                  <a:srgbClr val="FFFFFF"/>
                </a:solidFill>
              </a:rPr>
              <a:t>to end customer devices and networks with Cisco intellectual capital</a:t>
            </a:r>
          </a:p>
        </p:txBody>
      </p:sp>
      <p:grpSp>
        <p:nvGrpSpPr>
          <p:cNvPr id="102" name="Group 101"/>
          <p:cNvGrpSpPr>
            <a:grpSpLocks noChangeAspect="1"/>
          </p:cNvGrpSpPr>
          <p:nvPr/>
        </p:nvGrpSpPr>
        <p:grpSpPr>
          <a:xfrm>
            <a:off x="583575" y="2440217"/>
            <a:ext cx="6507038" cy="1781398"/>
            <a:chOff x="1572054" y="1470067"/>
            <a:chExt cx="5422537" cy="1484498"/>
          </a:xfrm>
        </p:grpSpPr>
        <p:sp>
          <p:nvSpPr>
            <p:cNvPr id="103" name="AutoShape 9"/>
            <p:cNvSpPr>
              <a:spLocks/>
            </p:cNvSpPr>
            <p:nvPr/>
          </p:nvSpPr>
          <p:spPr bwMode="auto">
            <a:xfrm flipH="1">
              <a:off x="2459883" y="2407530"/>
              <a:ext cx="399055" cy="274848"/>
            </a:xfrm>
            <a:prstGeom prst="rightBracket">
              <a:avLst>
                <a:gd name="adj" fmla="val 0"/>
              </a:avLst>
            </a:prstGeom>
            <a:noFill/>
            <a:ln w="28575" cap="rnd">
              <a:solidFill>
                <a:schemeClr val="bg1">
                  <a:lumMod val="65000"/>
                </a:schemeClr>
              </a:solidFill>
              <a:prstDash val="sysDot"/>
              <a:round/>
              <a:headEnd/>
              <a:tailEnd/>
            </a:ln>
          </p:spPr>
          <p:txBody>
            <a:bodyPr wrap="none" lIns="82124" tIns="41061" rIns="82124" bIns="41061" anchor="ctr"/>
            <a:lstStyle/>
            <a:p>
              <a:pPr algn="ctr" eaLnBrk="0" hangingPunct="0">
                <a:lnSpc>
                  <a:spcPct val="90000"/>
                </a:lnSpc>
                <a:defRPr/>
              </a:pPr>
              <a:endParaRPr lang="en-US" sz="900" b="1" kern="0" dirty="0">
                <a:solidFill>
                  <a:prstClr val="black"/>
                </a:solidFill>
                <a:effectLst>
                  <a:outerShdw blurRad="38100" dist="38100" dir="2700000" algn="tl">
                    <a:srgbClr val="000000">
                      <a:alpha val="43137"/>
                    </a:srgbClr>
                  </a:outerShdw>
                </a:effectLst>
              </a:endParaRPr>
            </a:p>
          </p:txBody>
        </p:sp>
        <p:sp>
          <p:nvSpPr>
            <p:cNvPr id="104" name="AutoShape 9"/>
            <p:cNvSpPr>
              <a:spLocks/>
            </p:cNvSpPr>
            <p:nvPr/>
          </p:nvSpPr>
          <p:spPr bwMode="auto">
            <a:xfrm flipH="1">
              <a:off x="2459883" y="1698909"/>
              <a:ext cx="399055" cy="274848"/>
            </a:xfrm>
            <a:prstGeom prst="rightBracket">
              <a:avLst>
                <a:gd name="adj" fmla="val 0"/>
              </a:avLst>
            </a:prstGeom>
            <a:noFill/>
            <a:ln w="28575" cap="rnd">
              <a:solidFill>
                <a:schemeClr val="bg1">
                  <a:lumMod val="65000"/>
                </a:schemeClr>
              </a:solidFill>
              <a:prstDash val="sysDot"/>
              <a:round/>
              <a:headEnd/>
              <a:tailEnd/>
            </a:ln>
          </p:spPr>
          <p:txBody>
            <a:bodyPr wrap="none" lIns="82124" tIns="41061" rIns="82124" bIns="41061" anchor="ctr"/>
            <a:lstStyle/>
            <a:p>
              <a:pPr algn="ctr" eaLnBrk="0" hangingPunct="0">
                <a:lnSpc>
                  <a:spcPct val="90000"/>
                </a:lnSpc>
                <a:defRPr/>
              </a:pPr>
              <a:endParaRPr lang="en-US" sz="900" b="1" kern="0" dirty="0">
                <a:solidFill>
                  <a:prstClr val="black"/>
                </a:solidFill>
                <a:effectLst>
                  <a:outerShdw blurRad="38100" dist="38100" dir="2700000" algn="tl">
                    <a:srgbClr val="000000">
                      <a:alpha val="43137"/>
                    </a:srgbClr>
                  </a:outerShdw>
                </a:effectLst>
              </a:endParaRPr>
            </a:p>
          </p:txBody>
        </p:sp>
        <p:sp>
          <p:nvSpPr>
            <p:cNvPr id="105" name="Rounded Rectangle 104"/>
            <p:cNvSpPr>
              <a:spLocks noChangeAspect="1"/>
            </p:cNvSpPr>
            <p:nvPr/>
          </p:nvSpPr>
          <p:spPr bwMode="auto">
            <a:xfrm>
              <a:off x="1572054" y="1634551"/>
              <a:ext cx="996696" cy="396782"/>
            </a:xfrm>
            <a:prstGeom prst="roundRect">
              <a:avLst/>
            </a:prstGeom>
            <a:gradFill>
              <a:gsLst>
                <a:gs pos="0">
                  <a:srgbClr val="3B6C1F"/>
                </a:gs>
                <a:gs pos="50000">
                  <a:srgbClr val="599D31"/>
                </a:gs>
                <a:gs pos="100000">
                  <a:srgbClr val="6BBB3C"/>
                </a:gs>
              </a:gsLst>
              <a:path path="circle">
                <a:fillToRect l="100000" t="100000"/>
              </a:path>
            </a:gradFill>
            <a:ln/>
          </p:spPr>
          <p:style>
            <a:lnRef idx="0">
              <a:schemeClr val="accent4"/>
            </a:lnRef>
            <a:fillRef idx="3">
              <a:schemeClr val="accent4"/>
            </a:fillRef>
            <a:effectRef idx="3">
              <a:schemeClr val="accent4"/>
            </a:effectRef>
            <a:fontRef idx="minor">
              <a:schemeClr val="lt1"/>
            </a:fontRef>
          </p:style>
          <p:txBody>
            <a:bodyPr anchor="ctr"/>
            <a:lstStyle/>
            <a:p>
              <a:pPr algn="ctr" fontAlgn="auto">
                <a:spcBef>
                  <a:spcPts val="0"/>
                </a:spcBef>
                <a:spcAft>
                  <a:spcPts val="0"/>
                </a:spcAft>
                <a:defRPr/>
              </a:pPr>
              <a:r>
                <a:rPr lang="en-US" sz="900" b="1" dirty="0" smtClean="0">
                  <a:effectLst>
                    <a:outerShdw blurRad="38100" dist="38100" dir="2700000" algn="tl">
                      <a:srgbClr val="000000">
                        <a:alpha val="43137"/>
                      </a:srgbClr>
                    </a:outerShdw>
                  </a:effectLst>
                  <a:ea typeface="Arial Unicode MS" pitchFamily="34" charset="-128"/>
                  <a:cs typeface="Arial Unicode MS" pitchFamily="34" charset="-128"/>
                </a:rPr>
                <a:t>Smart Capabilities</a:t>
              </a:r>
              <a:endParaRPr lang="en-US" sz="900" b="1" dirty="0">
                <a:effectLst>
                  <a:outerShdw blurRad="38100" dist="38100" dir="2700000" algn="tl">
                    <a:srgbClr val="000000">
                      <a:alpha val="43137"/>
                    </a:srgbClr>
                  </a:outerShdw>
                </a:effectLst>
                <a:ea typeface="Arial Unicode MS" pitchFamily="34" charset="-128"/>
                <a:cs typeface="Arial Unicode MS" pitchFamily="34" charset="-128"/>
              </a:endParaRPr>
            </a:p>
          </p:txBody>
        </p:sp>
        <p:grpSp>
          <p:nvGrpSpPr>
            <p:cNvPr id="106" name="Group 105"/>
            <p:cNvGrpSpPr/>
            <p:nvPr/>
          </p:nvGrpSpPr>
          <p:grpSpPr>
            <a:xfrm>
              <a:off x="2837691" y="1470067"/>
              <a:ext cx="4156900" cy="1484498"/>
              <a:chOff x="2657245" y="2959492"/>
              <a:chExt cx="4156900" cy="1484498"/>
            </a:xfrm>
          </p:grpSpPr>
          <p:sp>
            <p:nvSpPr>
              <p:cNvPr id="108" name="AutoShape 40"/>
              <p:cNvSpPr>
                <a:spLocks noChangeArrowheads="1"/>
              </p:cNvSpPr>
              <p:nvPr/>
            </p:nvSpPr>
            <p:spPr bwMode="auto">
              <a:xfrm>
                <a:off x="2661055" y="3895350"/>
                <a:ext cx="1609344" cy="548640"/>
              </a:xfrm>
              <a:prstGeom prst="cube">
                <a:avLst>
                  <a:gd name="adj" fmla="val 17832"/>
                </a:avLst>
              </a:prstGeom>
              <a:gradFill>
                <a:gsLst>
                  <a:gs pos="0">
                    <a:schemeClr val="accent3">
                      <a:lumMod val="50000"/>
                      <a:shade val="30000"/>
                      <a:satMod val="115000"/>
                    </a:schemeClr>
                  </a:gs>
                  <a:gs pos="50000">
                    <a:schemeClr val="accent3">
                      <a:lumMod val="50000"/>
                      <a:shade val="67500"/>
                      <a:satMod val="115000"/>
                    </a:schemeClr>
                  </a:gs>
                  <a:gs pos="100000">
                    <a:schemeClr val="accent3">
                      <a:lumMod val="50000"/>
                      <a:shade val="100000"/>
                      <a:satMod val="115000"/>
                    </a:schemeClr>
                  </a:gs>
                </a:gsLst>
                <a:path path="circle">
                  <a:fillToRect l="100000" t="100000"/>
                </a:path>
              </a:gradFill>
              <a:ln w="9525">
                <a:noFill/>
                <a:miter lim="800000"/>
                <a:headEnd/>
                <a:tailEnd/>
              </a:ln>
              <a:effectLst>
                <a:outerShdw blurRad="40005" dist="22860" dir="5400000" algn="ctr" rotWithShape="0">
                  <a:srgbClr val="000000">
                    <a:alpha val="35000"/>
                  </a:srgbClr>
                </a:outerShdw>
              </a:effectLst>
            </p:spPr>
            <p:txBody>
              <a:bodyPr vert="horz" wrap="square" lIns="73025" tIns="36511" rIns="73025" bIns="36511" anchor="ctr"/>
              <a:lstStyle/>
              <a:p>
                <a:pPr algn="ctr" eaLnBrk="0" hangingPunct="0">
                  <a:lnSpc>
                    <a:spcPct val="90000"/>
                  </a:lnSpc>
                  <a:defRPr/>
                </a:pPr>
                <a:endParaRPr lang="en-US" sz="900" b="1" kern="0" dirty="0">
                  <a:solidFill>
                    <a:schemeClr val="bg1"/>
                  </a:solidFill>
                  <a:effectLst>
                    <a:outerShdw blurRad="38100" dist="38100" dir="2700000" algn="tl">
                      <a:srgbClr val="000000">
                        <a:alpha val="43137"/>
                      </a:srgbClr>
                    </a:outerShdw>
                  </a:effectLst>
                </a:endParaRPr>
              </a:p>
            </p:txBody>
          </p:sp>
          <p:sp>
            <p:nvSpPr>
              <p:cNvPr id="109" name="AutoShape 40"/>
              <p:cNvSpPr>
                <a:spLocks noChangeArrowheads="1"/>
              </p:cNvSpPr>
              <p:nvPr/>
            </p:nvSpPr>
            <p:spPr bwMode="auto">
              <a:xfrm>
                <a:off x="4196485" y="3891540"/>
                <a:ext cx="1600200" cy="548640"/>
              </a:xfrm>
              <a:prstGeom prst="cube">
                <a:avLst>
                  <a:gd name="adj" fmla="val 17832"/>
                </a:avLst>
              </a:prstGeom>
              <a:gradFill>
                <a:gsLst>
                  <a:gs pos="0">
                    <a:schemeClr val="accent3">
                      <a:lumMod val="50000"/>
                      <a:shade val="30000"/>
                      <a:satMod val="115000"/>
                    </a:schemeClr>
                  </a:gs>
                  <a:gs pos="50000">
                    <a:schemeClr val="accent3">
                      <a:lumMod val="50000"/>
                      <a:shade val="67500"/>
                      <a:satMod val="115000"/>
                    </a:schemeClr>
                  </a:gs>
                  <a:gs pos="100000">
                    <a:schemeClr val="accent3">
                      <a:lumMod val="50000"/>
                      <a:shade val="100000"/>
                      <a:satMod val="115000"/>
                    </a:schemeClr>
                  </a:gs>
                </a:gsLst>
                <a:path path="circle">
                  <a:fillToRect l="100000" t="100000"/>
                </a:path>
              </a:gradFill>
              <a:ln w="9525">
                <a:noFill/>
                <a:miter lim="800000"/>
                <a:headEnd/>
                <a:tailEnd/>
              </a:ln>
              <a:effectLst>
                <a:outerShdw blurRad="40005" dist="22860" dir="5400000" algn="ctr" rotWithShape="0">
                  <a:srgbClr val="000000">
                    <a:alpha val="35000"/>
                  </a:srgbClr>
                </a:outerShdw>
              </a:effectLst>
            </p:spPr>
            <p:txBody>
              <a:bodyPr vert="horz" wrap="square" lIns="73025" tIns="36511" rIns="73025" bIns="36511" anchor="ctr"/>
              <a:lstStyle/>
              <a:p>
                <a:pPr algn="ctr" eaLnBrk="0" hangingPunct="0">
                  <a:lnSpc>
                    <a:spcPct val="90000"/>
                  </a:lnSpc>
                  <a:defRPr/>
                </a:pPr>
                <a:endParaRPr lang="en-US" sz="900" b="1" kern="0" dirty="0">
                  <a:solidFill>
                    <a:schemeClr val="bg1"/>
                  </a:solidFill>
                  <a:effectLst>
                    <a:outerShdw blurRad="38100" dist="38100" dir="2700000" algn="tl">
                      <a:srgbClr val="000000">
                        <a:alpha val="43137"/>
                      </a:srgbClr>
                    </a:outerShdw>
                  </a:effectLst>
                </a:endParaRPr>
              </a:p>
            </p:txBody>
          </p:sp>
          <p:sp>
            <p:nvSpPr>
              <p:cNvPr id="110" name="AutoShape 40"/>
              <p:cNvSpPr>
                <a:spLocks noChangeArrowheads="1"/>
              </p:cNvSpPr>
              <p:nvPr/>
            </p:nvSpPr>
            <p:spPr bwMode="auto">
              <a:xfrm>
                <a:off x="2657245" y="3430530"/>
                <a:ext cx="1609344" cy="548640"/>
              </a:xfrm>
              <a:prstGeom prst="cube">
                <a:avLst>
                  <a:gd name="adj" fmla="val 17832"/>
                </a:avLst>
              </a:prstGeom>
              <a:gradFill>
                <a:gsLst>
                  <a:gs pos="0">
                    <a:schemeClr val="accent3">
                      <a:lumMod val="50000"/>
                      <a:shade val="30000"/>
                      <a:satMod val="115000"/>
                    </a:schemeClr>
                  </a:gs>
                  <a:gs pos="50000">
                    <a:schemeClr val="accent3">
                      <a:lumMod val="50000"/>
                      <a:shade val="67500"/>
                      <a:satMod val="115000"/>
                    </a:schemeClr>
                  </a:gs>
                  <a:gs pos="100000">
                    <a:schemeClr val="accent3">
                      <a:lumMod val="50000"/>
                      <a:shade val="100000"/>
                      <a:satMod val="115000"/>
                    </a:schemeClr>
                  </a:gs>
                </a:gsLst>
                <a:path path="circle">
                  <a:fillToRect l="100000" t="100000"/>
                </a:path>
              </a:gradFill>
              <a:ln w="9525">
                <a:noFill/>
                <a:miter lim="800000"/>
                <a:headEnd/>
                <a:tailEnd/>
              </a:ln>
              <a:effectLst>
                <a:outerShdw blurRad="40005" dist="22860" dir="5400000" algn="ctr" rotWithShape="0">
                  <a:srgbClr val="000000">
                    <a:alpha val="35000"/>
                  </a:srgbClr>
                </a:outerShdw>
              </a:effectLst>
            </p:spPr>
            <p:txBody>
              <a:bodyPr vert="horz" wrap="square" lIns="73025" tIns="36511" rIns="73025" bIns="36511" anchor="ctr"/>
              <a:lstStyle/>
              <a:p>
                <a:pPr algn="ctr" eaLnBrk="0" hangingPunct="0">
                  <a:lnSpc>
                    <a:spcPct val="90000"/>
                  </a:lnSpc>
                  <a:defRPr/>
                </a:pPr>
                <a:endParaRPr lang="en-US" sz="900" b="1" kern="0" dirty="0">
                  <a:solidFill>
                    <a:schemeClr val="bg1"/>
                  </a:solidFill>
                  <a:effectLst>
                    <a:outerShdw blurRad="38100" dist="38100" dir="2700000" algn="tl">
                      <a:srgbClr val="000000">
                        <a:alpha val="43137"/>
                      </a:srgbClr>
                    </a:outerShdw>
                  </a:effectLst>
                </a:endParaRPr>
              </a:p>
            </p:txBody>
          </p:sp>
          <p:sp>
            <p:nvSpPr>
              <p:cNvPr id="111" name="Rectangle 110"/>
              <p:cNvSpPr/>
              <p:nvPr/>
            </p:nvSpPr>
            <p:spPr bwMode="auto">
              <a:xfrm>
                <a:off x="2709590" y="3569526"/>
                <a:ext cx="1412830" cy="365760"/>
              </a:xfrm>
              <a:prstGeom prst="rect">
                <a:avLst/>
              </a:prstGeom>
              <a:gradFill>
                <a:gsLst>
                  <a:gs pos="0">
                    <a:srgbClr val="07526B"/>
                  </a:gs>
                  <a:gs pos="50000">
                    <a:srgbClr val="0F799B"/>
                  </a:gs>
                  <a:gs pos="100000">
                    <a:srgbClr val="1491B9"/>
                  </a:gs>
                </a:gsLst>
                <a:path path="circle">
                  <a:fillToRect l="100000" t="100000"/>
                </a:path>
              </a:gradFill>
              <a:ln>
                <a:noFill/>
                <a:headEnd/>
                <a:tailEnd/>
              </a:ln>
            </p:spPr>
            <p:style>
              <a:lnRef idx="0">
                <a:schemeClr val="accent2"/>
              </a:lnRef>
              <a:fillRef idx="3">
                <a:schemeClr val="accent2"/>
              </a:fillRef>
              <a:effectRef idx="3">
                <a:schemeClr val="accent2"/>
              </a:effectRef>
              <a:fontRef idx="minor">
                <a:schemeClr val="lt1"/>
              </a:fontRef>
            </p:style>
            <p:txBody>
              <a:bodyPr vert="horz" wrap="square" lIns="73025" tIns="36511" rIns="73025" bIns="36511" anchor="ctr"/>
              <a:lstStyle/>
              <a:p>
                <a:pPr algn="ctr" eaLnBrk="0" hangingPunct="0">
                  <a:lnSpc>
                    <a:spcPct val="90000"/>
                  </a:lnSpc>
                  <a:defRPr/>
                </a:pPr>
                <a:r>
                  <a:rPr lang="en-US" sz="900" b="1" kern="0" dirty="0" smtClean="0">
                    <a:solidFill>
                      <a:srgbClr val="FFFFFF"/>
                    </a:solidFill>
                    <a:effectLst>
                      <a:outerShdw blurRad="38100" dist="38100" dir="2700000" algn="tl">
                        <a:srgbClr val="000000">
                          <a:alpha val="43137"/>
                        </a:srgbClr>
                      </a:outerShdw>
                    </a:effectLst>
                  </a:rPr>
                  <a:t> Software Updates</a:t>
                </a:r>
                <a:endParaRPr lang="en-US" sz="900" b="1" kern="0" dirty="0">
                  <a:solidFill>
                    <a:srgbClr val="FFFFFF"/>
                  </a:solidFill>
                  <a:effectLst>
                    <a:outerShdw blurRad="38100" dist="38100" dir="2700000" algn="tl">
                      <a:srgbClr val="000000">
                        <a:alpha val="43137"/>
                      </a:srgbClr>
                    </a:outerShdw>
                  </a:effectLst>
                </a:endParaRPr>
              </a:p>
            </p:txBody>
          </p:sp>
          <p:sp>
            <p:nvSpPr>
              <p:cNvPr id="112" name="AutoShape 40"/>
              <p:cNvSpPr>
                <a:spLocks noChangeArrowheads="1"/>
              </p:cNvSpPr>
              <p:nvPr/>
            </p:nvSpPr>
            <p:spPr bwMode="auto">
              <a:xfrm>
                <a:off x="4192675" y="3426720"/>
                <a:ext cx="1600200" cy="548640"/>
              </a:xfrm>
              <a:prstGeom prst="cube">
                <a:avLst>
                  <a:gd name="adj" fmla="val 17832"/>
                </a:avLst>
              </a:prstGeom>
              <a:gradFill>
                <a:gsLst>
                  <a:gs pos="0">
                    <a:schemeClr val="accent3">
                      <a:lumMod val="50000"/>
                      <a:shade val="30000"/>
                      <a:satMod val="115000"/>
                    </a:schemeClr>
                  </a:gs>
                  <a:gs pos="50000">
                    <a:schemeClr val="accent3">
                      <a:lumMod val="50000"/>
                      <a:shade val="67500"/>
                      <a:satMod val="115000"/>
                    </a:schemeClr>
                  </a:gs>
                  <a:gs pos="100000">
                    <a:schemeClr val="accent3">
                      <a:lumMod val="50000"/>
                      <a:shade val="100000"/>
                      <a:satMod val="115000"/>
                    </a:schemeClr>
                  </a:gs>
                </a:gsLst>
                <a:path path="circle">
                  <a:fillToRect l="100000" t="100000"/>
                </a:path>
              </a:gradFill>
              <a:ln w="9525">
                <a:noFill/>
                <a:miter lim="800000"/>
                <a:headEnd/>
                <a:tailEnd/>
              </a:ln>
              <a:effectLst>
                <a:outerShdw blurRad="40005" dist="22860" dir="5400000" algn="ctr" rotWithShape="0">
                  <a:srgbClr val="000000">
                    <a:alpha val="35000"/>
                  </a:srgbClr>
                </a:outerShdw>
              </a:effectLst>
            </p:spPr>
            <p:txBody>
              <a:bodyPr vert="horz" wrap="square" lIns="73025" tIns="36511" rIns="73025" bIns="36511" anchor="ctr"/>
              <a:lstStyle/>
              <a:p>
                <a:pPr algn="ctr" eaLnBrk="0" hangingPunct="0">
                  <a:lnSpc>
                    <a:spcPct val="90000"/>
                  </a:lnSpc>
                  <a:defRPr/>
                </a:pPr>
                <a:endParaRPr lang="en-US" sz="900" b="1" kern="0" dirty="0">
                  <a:solidFill>
                    <a:schemeClr val="bg1"/>
                  </a:solidFill>
                  <a:effectLst>
                    <a:outerShdw blurRad="38100" dist="38100" dir="2700000" algn="tl">
                      <a:srgbClr val="000000">
                        <a:alpha val="43137"/>
                      </a:srgbClr>
                    </a:outerShdw>
                  </a:effectLst>
                </a:endParaRPr>
              </a:p>
            </p:txBody>
          </p:sp>
          <p:sp>
            <p:nvSpPr>
              <p:cNvPr id="113" name="Rectangle 112"/>
              <p:cNvSpPr/>
              <p:nvPr/>
            </p:nvSpPr>
            <p:spPr bwMode="auto">
              <a:xfrm>
                <a:off x="4239918" y="3569526"/>
                <a:ext cx="1389909" cy="365760"/>
              </a:xfrm>
              <a:prstGeom prst="rect">
                <a:avLst/>
              </a:prstGeom>
              <a:gradFill>
                <a:gsLst>
                  <a:gs pos="0">
                    <a:srgbClr val="07526B"/>
                  </a:gs>
                  <a:gs pos="50000">
                    <a:srgbClr val="0F799B"/>
                  </a:gs>
                  <a:gs pos="100000">
                    <a:srgbClr val="1491B9"/>
                  </a:gs>
                </a:gsLst>
                <a:path path="circle">
                  <a:fillToRect l="100000" t="100000"/>
                </a:path>
              </a:gradFill>
              <a:ln>
                <a:noFill/>
                <a:headEnd/>
                <a:tailEnd/>
              </a:ln>
            </p:spPr>
            <p:style>
              <a:lnRef idx="0">
                <a:schemeClr val="accent2"/>
              </a:lnRef>
              <a:fillRef idx="3">
                <a:schemeClr val="accent2"/>
              </a:fillRef>
              <a:effectRef idx="3">
                <a:schemeClr val="accent2"/>
              </a:effectRef>
              <a:fontRef idx="minor">
                <a:schemeClr val="lt1"/>
              </a:fontRef>
            </p:style>
            <p:txBody>
              <a:bodyPr vert="horz" wrap="square" lIns="73025" tIns="36511" rIns="73025" bIns="36511" anchor="ctr"/>
              <a:lstStyle/>
              <a:p>
                <a:pPr algn="ctr" eaLnBrk="0" hangingPunct="0">
                  <a:lnSpc>
                    <a:spcPct val="90000"/>
                  </a:lnSpc>
                  <a:defRPr/>
                </a:pPr>
                <a:r>
                  <a:rPr lang="en-US" sz="900" b="1" kern="0" dirty="0" smtClean="0">
                    <a:solidFill>
                      <a:srgbClr val="FFFFFF"/>
                    </a:solidFill>
                    <a:effectLst>
                      <a:outerShdw blurRad="38100" dist="38100" dir="2700000" algn="tl">
                        <a:srgbClr val="000000">
                          <a:alpha val="43137"/>
                        </a:srgbClr>
                      </a:outerShdw>
                    </a:effectLst>
                  </a:rPr>
                  <a:t> Advance Hardware Replacement</a:t>
                </a:r>
                <a:endParaRPr lang="en-US" sz="900" b="1" kern="0" dirty="0">
                  <a:solidFill>
                    <a:srgbClr val="FFFFFF"/>
                  </a:solidFill>
                  <a:effectLst>
                    <a:outerShdw blurRad="38100" dist="38100" dir="2700000" algn="tl">
                      <a:srgbClr val="000000">
                        <a:alpha val="43137"/>
                      </a:srgbClr>
                    </a:outerShdw>
                  </a:effectLst>
                </a:endParaRPr>
              </a:p>
            </p:txBody>
          </p:sp>
          <p:sp>
            <p:nvSpPr>
              <p:cNvPr id="114" name="AutoShape 29"/>
              <p:cNvSpPr>
                <a:spLocks noChangeArrowheads="1"/>
              </p:cNvSpPr>
              <p:nvPr/>
            </p:nvSpPr>
            <p:spPr bwMode="auto">
              <a:xfrm>
                <a:off x="2657246" y="2965401"/>
                <a:ext cx="1097280" cy="548640"/>
              </a:xfrm>
              <a:prstGeom prst="cube">
                <a:avLst>
                  <a:gd name="adj" fmla="val 18565"/>
                </a:avLst>
              </a:prstGeom>
              <a:gradFill>
                <a:gsLst>
                  <a:gs pos="0">
                    <a:srgbClr val="3B6C1F"/>
                  </a:gs>
                  <a:gs pos="50000">
                    <a:schemeClr val="tx2">
                      <a:shade val="67500"/>
                      <a:satMod val="115000"/>
                    </a:schemeClr>
                  </a:gs>
                  <a:gs pos="100000">
                    <a:schemeClr val="tx2">
                      <a:shade val="100000"/>
                      <a:satMod val="115000"/>
                    </a:schemeClr>
                  </a:gs>
                </a:gsLst>
                <a:path path="circle">
                  <a:fillToRect l="100000" t="100000"/>
                </a:path>
              </a:gradFill>
              <a:ln>
                <a:noFill/>
                <a:headEnd/>
                <a:tailEnd/>
              </a:ln>
            </p:spPr>
            <p:style>
              <a:lnRef idx="0">
                <a:schemeClr val="accent2"/>
              </a:lnRef>
              <a:fillRef idx="3">
                <a:schemeClr val="accent2"/>
              </a:fillRef>
              <a:effectRef idx="3">
                <a:schemeClr val="accent2"/>
              </a:effectRef>
              <a:fontRef idx="minor">
                <a:schemeClr val="lt1"/>
              </a:fontRef>
            </p:style>
            <p:txBody>
              <a:bodyPr vert="eaVert" wrap="none" lIns="73025" tIns="36511" rIns="73025" bIns="36511" anchor="ctr"/>
              <a:lstStyle/>
              <a:p>
                <a:pPr algn="ctr" eaLnBrk="0" hangingPunct="0">
                  <a:lnSpc>
                    <a:spcPct val="90000"/>
                  </a:lnSpc>
                  <a:defRPr/>
                </a:pPr>
                <a:endParaRPr lang="en-US" sz="900" b="1" kern="0" dirty="0">
                  <a:solidFill>
                    <a:srgbClr val="FFFFFF"/>
                  </a:solidFill>
                  <a:effectLst>
                    <a:outerShdw blurRad="38100" dist="38100" dir="2700000" algn="tl">
                      <a:srgbClr val="000000">
                        <a:alpha val="43137"/>
                      </a:srgbClr>
                    </a:outerShdw>
                  </a:effectLst>
                </a:endParaRPr>
              </a:p>
            </p:txBody>
          </p:sp>
          <p:sp>
            <p:nvSpPr>
              <p:cNvPr id="115" name="Rectangle 114"/>
              <p:cNvSpPr/>
              <p:nvPr/>
            </p:nvSpPr>
            <p:spPr bwMode="auto">
              <a:xfrm>
                <a:off x="2694350" y="3102045"/>
                <a:ext cx="914400" cy="365760"/>
              </a:xfrm>
              <a:prstGeom prst="rect">
                <a:avLst/>
              </a:prstGeom>
              <a:gradFill>
                <a:gsLst>
                  <a:gs pos="0">
                    <a:srgbClr val="3B6C1F"/>
                  </a:gs>
                  <a:gs pos="50000">
                    <a:schemeClr val="tx2">
                      <a:shade val="67500"/>
                      <a:satMod val="115000"/>
                    </a:schemeClr>
                  </a:gs>
                  <a:gs pos="100000">
                    <a:schemeClr val="tx2">
                      <a:shade val="100000"/>
                      <a:satMod val="115000"/>
                    </a:schemeClr>
                  </a:gs>
                </a:gsLst>
                <a:path path="circle">
                  <a:fillToRect l="100000" t="100000"/>
                </a:path>
              </a:gradFill>
              <a:ln>
                <a:noFill/>
                <a:headEnd/>
                <a:tailEnd/>
              </a:ln>
            </p:spPr>
            <p:style>
              <a:lnRef idx="0">
                <a:schemeClr val="accent2"/>
              </a:lnRef>
              <a:fillRef idx="3">
                <a:schemeClr val="accent2"/>
              </a:fillRef>
              <a:effectRef idx="3">
                <a:schemeClr val="accent2"/>
              </a:effectRef>
              <a:fontRef idx="minor">
                <a:schemeClr val="lt1"/>
              </a:fontRef>
            </p:style>
            <p:txBody>
              <a:bodyPr vert="horz" wrap="square" lIns="73025" tIns="36511" rIns="73025" bIns="36511" anchor="ctr"/>
              <a:lstStyle/>
              <a:p>
                <a:pPr algn="ctr" eaLnBrk="0" hangingPunct="0">
                  <a:lnSpc>
                    <a:spcPct val="90000"/>
                  </a:lnSpc>
                  <a:defRPr/>
                </a:pPr>
                <a:r>
                  <a:rPr lang="en-US" sz="900" b="1" kern="0" dirty="0" smtClean="0">
                    <a:solidFill>
                      <a:srgbClr val="FFFFFF"/>
                    </a:solidFill>
                    <a:effectLst>
                      <a:outerShdw blurRad="38100" dist="38100" dir="2700000" algn="tl">
                        <a:srgbClr val="000000">
                          <a:alpha val="43137"/>
                        </a:srgbClr>
                      </a:outerShdw>
                    </a:effectLst>
                  </a:rPr>
                  <a:t> </a:t>
                </a:r>
                <a:r>
                  <a:rPr lang="en-US" sz="900" b="1" kern="0" dirty="0" err="1" smtClean="0">
                    <a:solidFill>
                      <a:srgbClr val="FFFFFF"/>
                    </a:solidFill>
                    <a:effectLst>
                      <a:outerShdw blurRad="38100" dist="38100" dir="2700000" algn="tl">
                        <a:srgbClr val="000000">
                          <a:alpha val="43137"/>
                        </a:srgbClr>
                      </a:outerShdw>
                    </a:effectLst>
                  </a:rPr>
                  <a:t>IB</a:t>
                </a:r>
                <a:r>
                  <a:rPr lang="en-US" sz="900" b="1" kern="0" dirty="0" smtClean="0">
                    <a:solidFill>
                      <a:srgbClr val="FFFFFF"/>
                    </a:solidFill>
                    <a:effectLst>
                      <a:outerShdw blurRad="38100" dist="38100" dir="2700000" algn="tl">
                        <a:srgbClr val="000000">
                          <a:alpha val="43137"/>
                        </a:srgbClr>
                      </a:outerShdw>
                    </a:effectLst>
                  </a:rPr>
                  <a:t> Management</a:t>
                </a:r>
                <a:endParaRPr lang="en-US" sz="900" b="1" kern="0" dirty="0">
                  <a:solidFill>
                    <a:srgbClr val="FFFFFF"/>
                  </a:solidFill>
                  <a:effectLst>
                    <a:outerShdw blurRad="38100" dist="38100" dir="2700000" algn="tl">
                      <a:srgbClr val="000000">
                        <a:alpha val="43137"/>
                      </a:srgbClr>
                    </a:outerShdw>
                  </a:effectLst>
                </a:endParaRPr>
              </a:p>
            </p:txBody>
          </p:sp>
          <p:grpSp>
            <p:nvGrpSpPr>
              <p:cNvPr id="116" name="Group 115"/>
              <p:cNvGrpSpPr/>
              <p:nvPr/>
            </p:nvGrpSpPr>
            <p:grpSpPr>
              <a:xfrm>
                <a:off x="3681820" y="2959492"/>
                <a:ext cx="1097280" cy="548640"/>
                <a:chOff x="3681820" y="2959492"/>
                <a:chExt cx="1097280" cy="548640"/>
              </a:xfrm>
            </p:grpSpPr>
            <p:sp>
              <p:nvSpPr>
                <p:cNvPr id="124" name="AutoShape 29"/>
                <p:cNvSpPr>
                  <a:spLocks noChangeArrowheads="1"/>
                </p:cNvSpPr>
                <p:nvPr/>
              </p:nvSpPr>
              <p:spPr bwMode="auto">
                <a:xfrm>
                  <a:off x="3681820" y="2959492"/>
                  <a:ext cx="1097280" cy="548640"/>
                </a:xfrm>
                <a:prstGeom prst="cube">
                  <a:avLst>
                    <a:gd name="adj" fmla="val 18565"/>
                  </a:avLst>
                </a:prstGeom>
                <a:gradFill>
                  <a:gsLst>
                    <a:gs pos="0">
                      <a:srgbClr val="3B6C1F"/>
                    </a:gs>
                    <a:gs pos="50000">
                      <a:schemeClr val="tx2">
                        <a:shade val="67500"/>
                        <a:satMod val="115000"/>
                      </a:schemeClr>
                    </a:gs>
                    <a:gs pos="100000">
                      <a:schemeClr val="tx2">
                        <a:shade val="100000"/>
                        <a:satMod val="115000"/>
                      </a:schemeClr>
                    </a:gs>
                  </a:gsLst>
                  <a:path path="circle">
                    <a:fillToRect l="100000" t="100000"/>
                  </a:path>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eaVert" wrap="none" lIns="73025" tIns="36511" rIns="73025" bIns="36511" anchor="ctr"/>
                <a:lstStyle/>
                <a:p>
                  <a:pPr algn="ctr" eaLnBrk="0" hangingPunct="0">
                    <a:lnSpc>
                      <a:spcPct val="90000"/>
                    </a:lnSpc>
                    <a:defRPr/>
                  </a:pPr>
                  <a:endParaRPr lang="en-US" sz="900" b="1" kern="0" dirty="0">
                    <a:solidFill>
                      <a:srgbClr val="FFFFFF"/>
                    </a:solidFill>
                    <a:effectLst>
                      <a:outerShdw blurRad="38100" dist="38100" dir="2700000" algn="tl">
                        <a:srgbClr val="000000">
                          <a:alpha val="43137"/>
                        </a:srgbClr>
                      </a:outerShdw>
                    </a:effectLst>
                  </a:endParaRPr>
                </a:p>
              </p:txBody>
            </p:sp>
            <p:sp>
              <p:nvSpPr>
                <p:cNvPr id="125" name="Rectangle 124"/>
                <p:cNvSpPr/>
                <p:nvPr/>
              </p:nvSpPr>
              <p:spPr bwMode="auto">
                <a:xfrm>
                  <a:off x="3719369" y="3101331"/>
                  <a:ext cx="914400" cy="365760"/>
                </a:xfrm>
                <a:prstGeom prst="rect">
                  <a:avLst/>
                </a:prstGeom>
                <a:gradFill>
                  <a:gsLst>
                    <a:gs pos="0">
                      <a:srgbClr val="3B6C1F"/>
                    </a:gs>
                    <a:gs pos="50000">
                      <a:schemeClr val="tx2">
                        <a:shade val="67500"/>
                        <a:satMod val="115000"/>
                      </a:schemeClr>
                    </a:gs>
                    <a:gs pos="100000">
                      <a:schemeClr val="tx2">
                        <a:shade val="100000"/>
                        <a:satMod val="115000"/>
                      </a:schemeClr>
                    </a:gs>
                  </a:gsLst>
                  <a:path path="circle">
                    <a:fillToRect l="100000" t="100000"/>
                  </a:path>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73025" tIns="36511" rIns="73025" bIns="36511" anchor="ctr"/>
                <a:lstStyle/>
                <a:p>
                  <a:pPr algn="ctr" eaLnBrk="0" hangingPunct="0">
                    <a:lnSpc>
                      <a:spcPct val="90000"/>
                    </a:lnSpc>
                    <a:defRPr/>
                  </a:pPr>
                  <a:r>
                    <a:rPr lang="en-US" sz="900" b="1" kern="0" dirty="0" smtClean="0">
                      <a:solidFill>
                        <a:srgbClr val="FFFFFF"/>
                      </a:solidFill>
                      <a:effectLst>
                        <a:outerShdw blurRad="38100" dist="38100" dir="2700000" algn="tl">
                          <a:srgbClr val="000000">
                            <a:alpha val="43137"/>
                          </a:srgbClr>
                        </a:outerShdw>
                      </a:effectLst>
                    </a:rPr>
                    <a:t>Alert Reporting</a:t>
                  </a:r>
                  <a:endParaRPr lang="en-US" sz="900" b="1" kern="0" dirty="0">
                    <a:solidFill>
                      <a:srgbClr val="FFFFFF"/>
                    </a:solidFill>
                    <a:effectLst>
                      <a:outerShdw blurRad="38100" dist="38100" dir="2700000" algn="tl">
                        <a:srgbClr val="000000">
                          <a:alpha val="43137"/>
                        </a:srgbClr>
                      </a:outerShdw>
                    </a:effectLst>
                  </a:endParaRPr>
                </a:p>
              </p:txBody>
            </p:sp>
          </p:grpSp>
          <p:grpSp>
            <p:nvGrpSpPr>
              <p:cNvPr id="117" name="Group 116"/>
              <p:cNvGrpSpPr/>
              <p:nvPr/>
            </p:nvGrpSpPr>
            <p:grpSpPr>
              <a:xfrm>
                <a:off x="4698448" y="2960115"/>
                <a:ext cx="1097280" cy="548640"/>
                <a:chOff x="4698448" y="2960115"/>
                <a:chExt cx="1097280" cy="548640"/>
              </a:xfrm>
            </p:grpSpPr>
            <p:sp>
              <p:nvSpPr>
                <p:cNvPr id="122" name="AutoShape 29"/>
                <p:cNvSpPr>
                  <a:spLocks noChangeArrowheads="1"/>
                </p:cNvSpPr>
                <p:nvPr/>
              </p:nvSpPr>
              <p:spPr bwMode="auto">
                <a:xfrm>
                  <a:off x="4698448" y="2960115"/>
                  <a:ext cx="1097280" cy="548640"/>
                </a:xfrm>
                <a:prstGeom prst="cube">
                  <a:avLst>
                    <a:gd name="adj" fmla="val 18565"/>
                  </a:avLst>
                </a:prstGeom>
                <a:gradFill>
                  <a:gsLst>
                    <a:gs pos="0">
                      <a:srgbClr val="3B6C1F"/>
                    </a:gs>
                    <a:gs pos="50000">
                      <a:schemeClr val="tx2">
                        <a:shade val="67500"/>
                        <a:satMod val="115000"/>
                      </a:schemeClr>
                    </a:gs>
                    <a:gs pos="100000">
                      <a:schemeClr val="tx2">
                        <a:shade val="100000"/>
                        <a:satMod val="115000"/>
                      </a:schemeClr>
                    </a:gs>
                  </a:gsLst>
                  <a:path path="circle">
                    <a:fillToRect l="100000" t="100000"/>
                  </a:path>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eaVert" wrap="none" lIns="73025" tIns="36511" rIns="73025" bIns="36511" anchor="ctr"/>
                <a:lstStyle/>
                <a:p>
                  <a:pPr algn="ctr" eaLnBrk="0" hangingPunct="0">
                    <a:lnSpc>
                      <a:spcPct val="90000"/>
                    </a:lnSpc>
                    <a:defRPr/>
                  </a:pPr>
                  <a:endParaRPr lang="en-US" sz="900" b="1" kern="0" dirty="0">
                    <a:solidFill>
                      <a:srgbClr val="FFFFFF"/>
                    </a:solidFill>
                    <a:effectLst>
                      <a:outerShdw blurRad="38100" dist="38100" dir="2700000" algn="tl">
                        <a:srgbClr val="000000">
                          <a:alpha val="43137"/>
                        </a:srgbClr>
                      </a:outerShdw>
                    </a:effectLst>
                  </a:endParaRPr>
                </a:p>
              </p:txBody>
            </p:sp>
            <p:sp>
              <p:nvSpPr>
                <p:cNvPr id="123" name="Rectangle 122"/>
                <p:cNvSpPr/>
                <p:nvPr/>
              </p:nvSpPr>
              <p:spPr bwMode="auto">
                <a:xfrm>
                  <a:off x="4742098" y="3102045"/>
                  <a:ext cx="914400" cy="365760"/>
                </a:xfrm>
                <a:prstGeom prst="rect">
                  <a:avLst/>
                </a:prstGeom>
                <a:gradFill>
                  <a:gsLst>
                    <a:gs pos="0">
                      <a:srgbClr val="3B6C1F"/>
                    </a:gs>
                    <a:gs pos="50000">
                      <a:schemeClr val="tx2">
                        <a:shade val="67500"/>
                        <a:satMod val="115000"/>
                      </a:schemeClr>
                    </a:gs>
                    <a:gs pos="100000">
                      <a:schemeClr val="tx2">
                        <a:shade val="100000"/>
                        <a:satMod val="115000"/>
                      </a:schemeClr>
                    </a:gs>
                  </a:gsLst>
                  <a:path path="circle">
                    <a:fillToRect l="100000" t="100000"/>
                  </a:path>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73025" tIns="36511" rIns="73025" bIns="36511" anchor="ctr"/>
                <a:lstStyle/>
                <a:p>
                  <a:pPr algn="ctr" eaLnBrk="0" hangingPunct="0">
                    <a:lnSpc>
                      <a:spcPct val="90000"/>
                    </a:lnSpc>
                    <a:defRPr/>
                  </a:pPr>
                  <a:r>
                    <a:rPr lang="en-US" sz="900" b="1" kern="0" dirty="0" smtClean="0">
                      <a:solidFill>
                        <a:schemeClr val="bg1"/>
                      </a:solidFill>
                      <a:effectLst>
                        <a:outerShdw blurRad="38100" dist="38100" dir="2700000" algn="tl">
                          <a:srgbClr val="000000">
                            <a:alpha val="43137"/>
                          </a:srgbClr>
                        </a:outerShdw>
                      </a:effectLst>
                    </a:rPr>
                    <a:t>Device Diagnostics</a:t>
                  </a:r>
                  <a:endParaRPr lang="en-US" sz="900" b="1" kern="0" dirty="0">
                    <a:solidFill>
                      <a:schemeClr val="bg1"/>
                    </a:solidFill>
                    <a:effectLst>
                      <a:outerShdw blurRad="38100" dist="38100" dir="2700000" algn="tl">
                        <a:srgbClr val="000000">
                          <a:alpha val="43137"/>
                        </a:srgbClr>
                      </a:outerShdw>
                    </a:effectLst>
                  </a:endParaRPr>
                </a:p>
              </p:txBody>
            </p:sp>
          </p:grpSp>
          <p:sp>
            <p:nvSpPr>
              <p:cNvPr id="118" name="Rectangle 117"/>
              <p:cNvSpPr/>
              <p:nvPr/>
            </p:nvSpPr>
            <p:spPr bwMode="auto">
              <a:xfrm>
                <a:off x="2709863" y="4040109"/>
                <a:ext cx="1412557" cy="365760"/>
              </a:xfrm>
              <a:prstGeom prst="rect">
                <a:avLst/>
              </a:prstGeom>
              <a:gradFill>
                <a:gsLst>
                  <a:gs pos="0">
                    <a:srgbClr val="07526B"/>
                  </a:gs>
                  <a:gs pos="50000">
                    <a:srgbClr val="0F799B"/>
                  </a:gs>
                  <a:gs pos="100000">
                    <a:srgbClr val="1491B9"/>
                  </a:gs>
                </a:gsLst>
                <a:path path="circle">
                  <a:fillToRect l="100000" t="100000"/>
                </a:path>
              </a:gradFill>
              <a:ln>
                <a:noFill/>
                <a:headEnd/>
                <a:tailEnd/>
              </a:ln>
            </p:spPr>
            <p:style>
              <a:lnRef idx="0">
                <a:schemeClr val="accent2"/>
              </a:lnRef>
              <a:fillRef idx="3">
                <a:schemeClr val="accent2"/>
              </a:fillRef>
              <a:effectRef idx="3">
                <a:schemeClr val="accent2"/>
              </a:effectRef>
              <a:fontRef idx="minor">
                <a:schemeClr val="lt1"/>
              </a:fontRef>
            </p:style>
            <p:txBody>
              <a:bodyPr vert="horz" wrap="square" lIns="73025" tIns="36511" rIns="73025" bIns="36511" anchor="ctr"/>
              <a:lstStyle/>
              <a:p>
                <a:pPr algn="ctr" eaLnBrk="0" hangingPunct="0">
                  <a:lnSpc>
                    <a:spcPct val="90000"/>
                  </a:lnSpc>
                  <a:defRPr/>
                </a:pPr>
                <a:r>
                  <a:rPr lang="en-US" sz="900" b="1" kern="0" dirty="0" smtClean="0">
                    <a:solidFill>
                      <a:srgbClr val="FFFFFF"/>
                    </a:solidFill>
                    <a:effectLst>
                      <a:outerShdw blurRad="38100" dist="38100" dir="2700000" algn="tl">
                        <a:srgbClr val="000000">
                          <a:alpha val="43137"/>
                        </a:srgbClr>
                      </a:outerShdw>
                    </a:effectLst>
                  </a:rPr>
                  <a:t>Online Technical Resources</a:t>
                </a:r>
                <a:endParaRPr lang="en-US" sz="900" b="1" kern="0" dirty="0">
                  <a:solidFill>
                    <a:srgbClr val="FFFFFF"/>
                  </a:solidFill>
                  <a:effectLst>
                    <a:outerShdw blurRad="38100" dist="38100" dir="2700000" algn="tl">
                      <a:srgbClr val="000000">
                        <a:alpha val="43137"/>
                      </a:srgbClr>
                    </a:outerShdw>
                  </a:effectLst>
                </a:endParaRPr>
              </a:p>
            </p:txBody>
          </p:sp>
          <p:sp>
            <p:nvSpPr>
              <p:cNvPr id="119" name="Rectangle 118"/>
              <p:cNvSpPr/>
              <p:nvPr/>
            </p:nvSpPr>
            <p:spPr bwMode="auto">
              <a:xfrm>
                <a:off x="4239919" y="4040409"/>
                <a:ext cx="1416852" cy="365760"/>
              </a:xfrm>
              <a:prstGeom prst="rect">
                <a:avLst/>
              </a:prstGeom>
              <a:gradFill>
                <a:gsLst>
                  <a:gs pos="0">
                    <a:srgbClr val="07526B"/>
                  </a:gs>
                  <a:gs pos="50000">
                    <a:srgbClr val="0F799B"/>
                  </a:gs>
                  <a:gs pos="100000">
                    <a:srgbClr val="1491B9"/>
                  </a:gs>
                </a:gsLst>
                <a:path path="circle">
                  <a:fillToRect l="100000" t="100000"/>
                </a:path>
              </a:gradFill>
              <a:ln>
                <a:noFill/>
                <a:headEnd/>
                <a:tailEnd/>
              </a:ln>
            </p:spPr>
            <p:style>
              <a:lnRef idx="0">
                <a:schemeClr val="accent2"/>
              </a:lnRef>
              <a:fillRef idx="3">
                <a:schemeClr val="accent2"/>
              </a:fillRef>
              <a:effectRef idx="3">
                <a:schemeClr val="accent2"/>
              </a:effectRef>
              <a:fontRef idx="minor">
                <a:schemeClr val="lt1"/>
              </a:fontRef>
            </p:style>
            <p:txBody>
              <a:bodyPr vert="horz" wrap="square" lIns="73025" tIns="36511" rIns="73025" bIns="36511" anchor="ctr"/>
              <a:lstStyle/>
              <a:p>
                <a:pPr algn="ctr" eaLnBrk="0" hangingPunct="0">
                  <a:lnSpc>
                    <a:spcPct val="90000"/>
                  </a:lnSpc>
                  <a:defRPr/>
                </a:pPr>
                <a:r>
                  <a:rPr lang="en-US" sz="900" b="1" kern="0" dirty="0" smtClean="0">
                    <a:solidFill>
                      <a:srgbClr val="FFFFFF"/>
                    </a:solidFill>
                    <a:effectLst>
                      <a:outerShdw blurRad="38100" dist="38100" dir="2700000" algn="tl">
                        <a:srgbClr val="000000">
                          <a:alpha val="43137"/>
                        </a:srgbClr>
                      </a:outerShdw>
                    </a:effectLst>
                  </a:rPr>
                  <a:t> Partner Access to Cisco </a:t>
                </a:r>
                <a:r>
                  <a:rPr lang="en-US" sz="900" b="1" kern="0" dirty="0" err="1" smtClean="0">
                    <a:solidFill>
                      <a:srgbClr val="FFFFFF"/>
                    </a:solidFill>
                    <a:effectLst>
                      <a:outerShdw blurRad="38100" dist="38100" dir="2700000" algn="tl">
                        <a:srgbClr val="000000">
                          <a:alpha val="43137"/>
                        </a:srgbClr>
                      </a:outerShdw>
                    </a:effectLst>
                  </a:rPr>
                  <a:t>TAC</a:t>
                </a:r>
                <a:endParaRPr lang="en-US" sz="900" b="1" kern="0" dirty="0">
                  <a:solidFill>
                    <a:srgbClr val="FFFFFF"/>
                  </a:solidFill>
                  <a:effectLst>
                    <a:outerShdw blurRad="38100" dist="38100" dir="2700000" algn="tl">
                      <a:srgbClr val="000000">
                        <a:alpha val="43137"/>
                      </a:srgbClr>
                    </a:outerShdw>
                  </a:effectLst>
                </a:endParaRPr>
              </a:p>
            </p:txBody>
          </p:sp>
          <p:sp>
            <p:nvSpPr>
              <p:cNvPr id="120" name="AutoShape 29"/>
              <p:cNvSpPr>
                <a:spLocks noChangeArrowheads="1"/>
              </p:cNvSpPr>
              <p:nvPr/>
            </p:nvSpPr>
            <p:spPr bwMode="auto">
              <a:xfrm>
                <a:off x="5716865" y="2965401"/>
                <a:ext cx="1097280" cy="1474779"/>
              </a:xfrm>
              <a:prstGeom prst="cube">
                <a:avLst>
                  <a:gd name="adj" fmla="val 8800"/>
                </a:avLst>
              </a:prstGeom>
              <a:gradFill>
                <a:gsLst>
                  <a:gs pos="0">
                    <a:srgbClr val="3B6C1F"/>
                  </a:gs>
                  <a:gs pos="50000">
                    <a:schemeClr val="tx2">
                      <a:shade val="67500"/>
                      <a:satMod val="115000"/>
                    </a:schemeClr>
                  </a:gs>
                  <a:gs pos="100000">
                    <a:schemeClr val="tx2">
                      <a:shade val="100000"/>
                      <a:satMod val="115000"/>
                    </a:schemeClr>
                  </a:gs>
                </a:gsLst>
                <a:path path="circle">
                  <a:fillToRect l="100000" t="100000"/>
                </a:path>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eaVert" wrap="none" lIns="73025" tIns="36511" rIns="73025" bIns="36511" anchor="ctr"/>
              <a:lstStyle/>
              <a:p>
                <a:pPr algn="ctr" eaLnBrk="0" hangingPunct="0">
                  <a:lnSpc>
                    <a:spcPct val="90000"/>
                  </a:lnSpc>
                  <a:defRPr/>
                </a:pPr>
                <a:endParaRPr lang="en-US" sz="900" b="1" kern="0" dirty="0">
                  <a:solidFill>
                    <a:srgbClr val="FFFFFF"/>
                  </a:solidFill>
                  <a:effectLst>
                    <a:outerShdw blurRad="38100" dist="38100" dir="2700000" algn="tl">
                      <a:srgbClr val="000000">
                        <a:alpha val="43137"/>
                      </a:srgbClr>
                    </a:outerShdw>
                  </a:effectLst>
                </a:endParaRPr>
              </a:p>
            </p:txBody>
          </p:sp>
          <p:sp>
            <p:nvSpPr>
              <p:cNvPr id="121" name="Rectangle 120"/>
              <p:cNvSpPr/>
              <p:nvPr/>
            </p:nvSpPr>
            <p:spPr bwMode="auto">
              <a:xfrm>
                <a:off x="5762521" y="3104540"/>
                <a:ext cx="914400" cy="1302360"/>
              </a:xfrm>
              <a:prstGeom prst="rect">
                <a:avLst/>
              </a:prstGeom>
              <a:gradFill>
                <a:gsLst>
                  <a:gs pos="0">
                    <a:srgbClr val="3B6C1F"/>
                  </a:gs>
                  <a:gs pos="50000">
                    <a:schemeClr val="tx2">
                      <a:shade val="67500"/>
                      <a:satMod val="115000"/>
                    </a:schemeClr>
                  </a:gs>
                  <a:gs pos="100000">
                    <a:schemeClr val="tx2">
                      <a:shade val="100000"/>
                      <a:satMod val="115000"/>
                    </a:schemeClr>
                  </a:gs>
                </a:gsLst>
                <a:path path="circle">
                  <a:fillToRect l="100000" t="100000"/>
                </a:path>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0" tIns="36511" rIns="0" bIns="36511" anchor="ctr"/>
              <a:lstStyle/>
              <a:p>
                <a:pPr algn="ctr" defTabSz="814388" eaLnBrk="0" hangingPunct="0">
                  <a:lnSpc>
                    <a:spcPct val="90000"/>
                  </a:lnSpc>
                  <a:defRPr/>
                </a:pPr>
                <a:r>
                  <a:rPr lang="en-US" sz="900" b="1" kern="0" dirty="0">
                    <a:solidFill>
                      <a:srgbClr val="FFFFFF"/>
                    </a:solidFill>
                    <a:effectLst>
                      <a:outerShdw blurRad="38100" dist="38100" dir="2700000" algn="tl">
                        <a:srgbClr val="000000">
                          <a:alpha val="43137"/>
                        </a:srgbClr>
                      </a:outerShdw>
                    </a:effectLst>
                  </a:rPr>
                  <a:t>Smart </a:t>
                </a:r>
                <a:br>
                  <a:rPr lang="en-US" sz="900" b="1" kern="0" dirty="0">
                    <a:solidFill>
                      <a:srgbClr val="FFFFFF"/>
                    </a:solidFill>
                    <a:effectLst>
                      <a:outerShdw blurRad="38100" dist="38100" dir="2700000" algn="tl">
                        <a:srgbClr val="000000">
                          <a:alpha val="43137"/>
                        </a:srgbClr>
                      </a:outerShdw>
                    </a:effectLst>
                  </a:rPr>
                </a:br>
                <a:r>
                  <a:rPr lang="en-US" sz="900" b="1" kern="0" dirty="0" smtClean="0">
                    <a:solidFill>
                      <a:srgbClr val="FFFFFF"/>
                    </a:solidFill>
                    <a:effectLst>
                      <a:outerShdw blurRad="38100" dist="38100" dir="2700000" algn="tl">
                        <a:srgbClr val="000000">
                          <a:alpha val="43137"/>
                        </a:srgbClr>
                      </a:outerShdw>
                    </a:effectLst>
                  </a:rPr>
                  <a:t>Interactions</a:t>
                </a:r>
              </a:p>
              <a:p>
                <a:pPr algn="ctr" defTabSz="814388" eaLnBrk="0" hangingPunct="0">
                  <a:lnSpc>
                    <a:spcPct val="90000"/>
                  </a:lnSpc>
                  <a:defRPr/>
                </a:pPr>
                <a:endParaRPr lang="en-US" sz="900" b="1" kern="0" dirty="0">
                  <a:solidFill>
                    <a:srgbClr val="FFFFFF"/>
                  </a:solidFill>
                  <a:effectLst>
                    <a:outerShdw blurRad="38100" dist="38100" dir="2700000" algn="tl">
                      <a:srgbClr val="000000">
                        <a:alpha val="43137"/>
                      </a:srgbClr>
                    </a:outerShdw>
                  </a:effectLst>
                </a:endParaRPr>
              </a:p>
              <a:p>
                <a:pPr defTabSz="814388" eaLnBrk="0" hangingPunct="0">
                  <a:lnSpc>
                    <a:spcPct val="90000"/>
                  </a:lnSpc>
                  <a:spcBef>
                    <a:spcPts val="200"/>
                  </a:spcBef>
                  <a:defRPr/>
                </a:pPr>
                <a:r>
                  <a:rPr lang="en-US" sz="900" b="1" kern="0" dirty="0" smtClean="0">
                    <a:solidFill>
                      <a:srgbClr val="FFFFFF"/>
                    </a:solidFill>
                    <a:effectLst>
                      <a:outerShdw blurRad="38100" dist="38100" dir="2700000" algn="tl">
                        <a:srgbClr val="000000">
                          <a:alpha val="43137"/>
                        </a:srgbClr>
                      </a:outerShdw>
                    </a:effectLst>
                  </a:rPr>
                  <a:t>  </a:t>
                </a:r>
                <a:r>
                  <a:rPr lang="en-US" sz="800" b="1" kern="0" dirty="0" smtClean="0">
                    <a:solidFill>
                      <a:srgbClr val="FFFFFF"/>
                    </a:solidFill>
                    <a:effectLst>
                      <a:outerShdw blurRad="38100" dist="38100" dir="2700000" algn="tl">
                        <a:srgbClr val="000000">
                          <a:alpha val="43137"/>
                        </a:srgbClr>
                      </a:outerShdw>
                    </a:effectLst>
                  </a:rPr>
                  <a:t>- Smart Bonding</a:t>
                </a:r>
              </a:p>
              <a:p>
                <a:pPr defTabSz="814388" eaLnBrk="0" hangingPunct="0">
                  <a:lnSpc>
                    <a:spcPct val="90000"/>
                  </a:lnSpc>
                  <a:spcBef>
                    <a:spcPts val="200"/>
                  </a:spcBef>
                  <a:defRPr/>
                </a:pPr>
                <a:r>
                  <a:rPr lang="en-US" sz="800" b="1" kern="0" dirty="0" smtClean="0">
                    <a:solidFill>
                      <a:srgbClr val="FFFFFF"/>
                    </a:solidFill>
                    <a:effectLst>
                      <a:outerShdw blurRad="38100" dist="38100" dir="2700000" algn="tl">
                        <a:srgbClr val="000000">
                          <a:alpha val="43137"/>
                        </a:srgbClr>
                      </a:outerShdw>
                    </a:effectLst>
                  </a:rPr>
                  <a:t>  - Smart Portal </a:t>
                </a:r>
              </a:p>
              <a:p>
                <a:pPr defTabSz="814388" eaLnBrk="0" hangingPunct="0">
                  <a:lnSpc>
                    <a:spcPct val="90000"/>
                  </a:lnSpc>
                  <a:spcBef>
                    <a:spcPts val="200"/>
                  </a:spcBef>
                  <a:defRPr/>
                </a:pPr>
                <a:r>
                  <a:rPr lang="en-US" sz="800" b="1" kern="0" dirty="0" smtClean="0">
                    <a:solidFill>
                      <a:srgbClr val="FFFFFF"/>
                    </a:solidFill>
                    <a:effectLst>
                      <a:outerShdw blurRad="38100" dist="38100" dir="2700000" algn="tl">
                        <a:srgbClr val="000000">
                          <a:alpha val="43137"/>
                        </a:srgbClr>
                      </a:outerShdw>
                    </a:effectLst>
                  </a:rPr>
                  <a:t>  - Smart APIs</a:t>
                </a:r>
              </a:p>
              <a:p>
                <a:pPr defTabSz="814388" eaLnBrk="0" hangingPunct="0">
                  <a:lnSpc>
                    <a:spcPct val="90000"/>
                  </a:lnSpc>
                  <a:spcBef>
                    <a:spcPts val="200"/>
                  </a:spcBef>
                  <a:defRPr/>
                </a:pPr>
                <a:r>
                  <a:rPr lang="en-US" sz="800" b="1" kern="0" dirty="0" smtClean="0">
                    <a:solidFill>
                      <a:srgbClr val="FFFFFF"/>
                    </a:solidFill>
                    <a:effectLst>
                      <a:outerShdw blurRad="38100" dist="38100" dir="2700000" algn="tl">
                        <a:srgbClr val="000000">
                          <a:alpha val="43137"/>
                        </a:srgbClr>
                      </a:outerShdw>
                    </a:effectLst>
                  </a:rPr>
                  <a:t>  - PSS Support </a:t>
                </a:r>
              </a:p>
              <a:p>
                <a:pPr defTabSz="814388" eaLnBrk="0" hangingPunct="0">
                  <a:lnSpc>
                    <a:spcPct val="90000"/>
                  </a:lnSpc>
                  <a:spcBef>
                    <a:spcPts val="200"/>
                  </a:spcBef>
                  <a:defRPr/>
                </a:pPr>
                <a:r>
                  <a:rPr lang="en-US" sz="800" b="1" kern="0" dirty="0">
                    <a:solidFill>
                      <a:srgbClr val="FFFFFF"/>
                    </a:solidFill>
                    <a:effectLst>
                      <a:outerShdw blurRad="38100" dist="38100" dir="2700000" algn="tl">
                        <a:srgbClr val="000000">
                          <a:alpha val="43137"/>
                        </a:srgbClr>
                      </a:outerShdw>
                    </a:effectLst>
                  </a:rPr>
                  <a:t> </a:t>
                </a:r>
                <a:r>
                  <a:rPr lang="en-US" sz="800" b="1" kern="0" dirty="0" smtClean="0">
                    <a:solidFill>
                      <a:srgbClr val="FFFFFF"/>
                    </a:solidFill>
                    <a:effectLst>
                      <a:outerShdw blurRad="38100" dist="38100" dir="2700000" algn="tl">
                        <a:srgbClr val="000000">
                          <a:alpha val="43137"/>
                        </a:srgbClr>
                      </a:outerShdw>
                    </a:effectLst>
                  </a:rPr>
                  <a:t>   Community</a:t>
                </a:r>
              </a:p>
              <a:p>
                <a:pPr defTabSz="814388" eaLnBrk="0" hangingPunct="0">
                  <a:lnSpc>
                    <a:spcPct val="90000"/>
                  </a:lnSpc>
                  <a:defRPr/>
                </a:pPr>
                <a:endParaRPr lang="en-US" sz="900" b="1" kern="0" dirty="0">
                  <a:solidFill>
                    <a:srgbClr val="FFFFFF"/>
                  </a:solidFill>
                  <a:effectLst>
                    <a:outerShdw blurRad="38100" dist="38100" dir="2700000" algn="tl">
                      <a:srgbClr val="000000">
                        <a:alpha val="43137"/>
                      </a:srgbClr>
                    </a:outerShdw>
                  </a:effectLst>
                </a:endParaRPr>
              </a:p>
              <a:p>
                <a:pPr defTabSz="814388" eaLnBrk="0" hangingPunct="0">
                  <a:lnSpc>
                    <a:spcPct val="90000"/>
                  </a:lnSpc>
                  <a:defRPr/>
                </a:pPr>
                <a:endParaRPr lang="en-US" sz="900" b="1" kern="0" dirty="0">
                  <a:solidFill>
                    <a:srgbClr val="FFFFFF"/>
                  </a:solidFill>
                  <a:effectLst>
                    <a:outerShdw blurRad="38100" dist="38100" dir="2700000" algn="tl">
                      <a:srgbClr val="000000">
                        <a:alpha val="43137"/>
                      </a:srgbClr>
                    </a:outerShdw>
                  </a:effectLst>
                </a:endParaRPr>
              </a:p>
            </p:txBody>
          </p:sp>
        </p:grpSp>
        <p:sp>
          <p:nvSpPr>
            <p:cNvPr id="107" name="Rounded Rectangle 106"/>
            <p:cNvSpPr>
              <a:spLocks noChangeAspect="1"/>
            </p:cNvSpPr>
            <p:nvPr/>
          </p:nvSpPr>
          <p:spPr bwMode="auto">
            <a:xfrm>
              <a:off x="1575903" y="2338539"/>
              <a:ext cx="993135" cy="395367"/>
            </a:xfrm>
            <a:prstGeom prst="roundRect">
              <a:avLst/>
            </a:prstGeom>
            <a:gradFill>
              <a:gsLst>
                <a:gs pos="0">
                  <a:schemeClr val="accent3">
                    <a:lumMod val="50000"/>
                    <a:shade val="30000"/>
                    <a:satMod val="115000"/>
                  </a:schemeClr>
                </a:gs>
                <a:gs pos="50000">
                  <a:schemeClr val="accent3">
                    <a:lumMod val="50000"/>
                    <a:shade val="67500"/>
                    <a:satMod val="115000"/>
                  </a:schemeClr>
                </a:gs>
                <a:gs pos="100000">
                  <a:schemeClr val="accent3">
                    <a:lumMod val="50000"/>
                    <a:shade val="100000"/>
                    <a:satMod val="115000"/>
                  </a:schemeClr>
                </a:gs>
              </a:gsLst>
              <a:path path="circle">
                <a:fillToRect l="100000" t="100000"/>
              </a:path>
            </a:gradFill>
            <a:ln/>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sz="900" b="1" dirty="0" smtClean="0">
                  <a:effectLst>
                    <a:outerShdw blurRad="38100" dist="38100" dir="2700000" algn="tl">
                      <a:srgbClr val="000000">
                        <a:alpha val="43137"/>
                      </a:srgbClr>
                    </a:outerShdw>
                  </a:effectLst>
                </a:rPr>
                <a:t>Foundational Capabilities</a:t>
              </a:r>
              <a:endParaRPr lang="en-US" sz="900" b="1" dirty="0">
                <a:effectLst>
                  <a:outerShdw blurRad="38100" dist="38100" dir="2700000" algn="tl">
                    <a:srgbClr val="000000">
                      <a:alpha val="43137"/>
                    </a:srgbClr>
                  </a:outerShdw>
                </a:effectLst>
              </a:endParaRPr>
            </a:p>
          </p:txBody>
        </p:sp>
      </p:grpSp>
      <p:sp>
        <p:nvSpPr>
          <p:cNvPr id="126" name="Rectangle 125">
            <a:hlinkClick r:id="rId3" action="ppaction://hlinksldjump"/>
          </p:cNvPr>
          <p:cNvSpPr/>
          <p:nvPr/>
        </p:nvSpPr>
        <p:spPr>
          <a:xfrm>
            <a:off x="2085975" y="3124202"/>
            <a:ext cx="3667125" cy="1076325"/>
          </a:xfrm>
          <a:prstGeom prst="rect">
            <a:avLst/>
          </a:prstGeom>
          <a:solidFill>
            <a:schemeClr val="bg1">
              <a:alpha val="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7" name="Rectangle 126">
            <a:hlinkClick r:id="rId3" action="ppaction://hlinksldjump"/>
          </p:cNvPr>
          <p:cNvSpPr/>
          <p:nvPr/>
        </p:nvSpPr>
        <p:spPr>
          <a:xfrm>
            <a:off x="2085975" y="3124202"/>
            <a:ext cx="3667125" cy="1076325"/>
          </a:xfrm>
          <a:prstGeom prst="rect">
            <a:avLst/>
          </a:prstGeom>
          <a:solidFill>
            <a:schemeClr val="bg1">
              <a:alpha val="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8" name="Rectangle 127">
            <a:hlinkClick r:id="rId4" action="ppaction://hlinksldjump"/>
          </p:cNvPr>
          <p:cNvSpPr/>
          <p:nvPr/>
        </p:nvSpPr>
        <p:spPr>
          <a:xfrm>
            <a:off x="2095511" y="2438400"/>
            <a:ext cx="1247775" cy="666750"/>
          </a:xfrm>
          <a:prstGeom prst="rect">
            <a:avLst/>
          </a:prstGeom>
          <a:solidFill>
            <a:schemeClr val="bg1">
              <a:alpha val="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9" name="Rectangle 128">
            <a:hlinkClick r:id="rId5" action="ppaction://hlinksldjump"/>
          </p:cNvPr>
          <p:cNvSpPr/>
          <p:nvPr/>
        </p:nvSpPr>
        <p:spPr>
          <a:xfrm>
            <a:off x="3305185" y="2438400"/>
            <a:ext cx="1247775" cy="666750"/>
          </a:xfrm>
          <a:prstGeom prst="rect">
            <a:avLst/>
          </a:prstGeom>
          <a:solidFill>
            <a:schemeClr val="bg1">
              <a:alpha val="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30" name="Rectangle 129">
            <a:hlinkClick r:id="" action="ppaction://noaction"/>
          </p:cNvPr>
          <p:cNvSpPr/>
          <p:nvPr/>
        </p:nvSpPr>
        <p:spPr>
          <a:xfrm>
            <a:off x="4552950" y="2438400"/>
            <a:ext cx="1228725" cy="666750"/>
          </a:xfrm>
          <a:prstGeom prst="rect">
            <a:avLst/>
          </a:prstGeom>
          <a:solidFill>
            <a:schemeClr val="bg1">
              <a:alpha val="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31" name="Rectangle 130">
            <a:hlinkClick r:id="" action="ppaction://noaction"/>
          </p:cNvPr>
          <p:cNvSpPr/>
          <p:nvPr/>
        </p:nvSpPr>
        <p:spPr>
          <a:xfrm>
            <a:off x="5772150" y="2447925"/>
            <a:ext cx="1323975" cy="1771650"/>
          </a:xfrm>
          <a:prstGeom prst="rect">
            <a:avLst/>
          </a:prstGeom>
          <a:solidFill>
            <a:schemeClr val="bg1">
              <a:alpha val="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32" name="Title 3"/>
          <p:cNvSpPr txBox="1">
            <a:spLocks/>
          </p:cNvSpPr>
          <p:nvPr/>
        </p:nvSpPr>
        <p:spPr>
          <a:xfrm>
            <a:off x="327876" y="1444169"/>
            <a:ext cx="11533073" cy="553015"/>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pPr>
              <a:defRPr/>
            </a:pPr>
            <a:r>
              <a:rPr lang="en-US" sz="2600" dirty="0" smtClean="0">
                <a:solidFill>
                  <a:srgbClr val="5F5F5F"/>
                </a:solidFill>
              </a:rPr>
              <a:t>Develop and deploy services based on both foundational &amp; smart capabilities</a:t>
            </a:r>
            <a:endParaRPr lang="en-US" sz="2600" dirty="0">
              <a:solidFill>
                <a:srgbClr val="5F5F5F"/>
              </a:solidFill>
            </a:endParaRPr>
          </a:p>
        </p:txBody>
      </p:sp>
    </p:spTree>
    <p:extLst>
      <p:ext uri="{BB962C8B-B14F-4D97-AF65-F5344CB8AC3E}">
        <p14:creationId xmlns:p14="http://schemas.microsoft.com/office/powerpoint/2010/main" val="156020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p:txBody>
          <a:bodyPr/>
          <a:lstStyle/>
          <a:p>
            <a:r>
              <a:rPr lang="en-US" spc="0" dirty="0">
                <a:solidFill>
                  <a:srgbClr val="0080A5"/>
                </a:solidFill>
              </a:rPr>
              <a:t>Agenda</a:t>
            </a:r>
          </a:p>
        </p:txBody>
      </p:sp>
      <p:grpSp>
        <p:nvGrpSpPr>
          <p:cNvPr id="4" name="Group 3"/>
          <p:cNvGrpSpPr/>
          <p:nvPr/>
        </p:nvGrpSpPr>
        <p:grpSpPr>
          <a:xfrm>
            <a:off x="883921" y="2886601"/>
            <a:ext cx="10765670" cy="731520"/>
            <a:chOff x="883920" y="2322665"/>
            <a:chExt cx="10765670" cy="731520"/>
          </a:xfrm>
        </p:grpSpPr>
        <p:sp>
          <p:nvSpPr>
            <p:cNvPr id="47" name="Rectangle 46"/>
            <p:cNvSpPr/>
            <p:nvPr/>
          </p:nvSpPr>
          <p:spPr>
            <a:xfrm>
              <a:off x="883920" y="2322665"/>
              <a:ext cx="10765670" cy="731520"/>
            </a:xfrm>
            <a:prstGeom prst="rect">
              <a:avLst/>
            </a:prstGeom>
            <a:gradFill flip="none" rotWithShape="1">
              <a:gsLst>
                <a:gs pos="0">
                  <a:srgbClr val="FFFFFF"/>
                </a:gs>
                <a:gs pos="100000">
                  <a:srgbClr val="FFFFFF"/>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spc="-100" dirty="0" smtClean="0">
                <a:solidFill>
                  <a:schemeClr val="bg1"/>
                </a:solidFill>
              </a:endParaRPr>
            </a:p>
          </p:txBody>
        </p:sp>
        <p:sp>
          <p:nvSpPr>
            <p:cNvPr id="35" name="Rectangle 34"/>
            <p:cNvSpPr/>
            <p:nvPr/>
          </p:nvSpPr>
          <p:spPr>
            <a:xfrm>
              <a:off x="1057563" y="2457592"/>
              <a:ext cx="7731510" cy="461665"/>
            </a:xfrm>
            <a:prstGeom prst="rect">
              <a:avLst/>
            </a:prstGeom>
          </p:spPr>
          <p:txBody>
            <a:bodyPr wrap="square" anchor="ctr" anchorCtr="0">
              <a:spAutoFit/>
            </a:bodyPr>
            <a:lstStyle/>
            <a:p>
              <a:pPr>
                <a:lnSpc>
                  <a:spcPct val="80000"/>
                </a:lnSpc>
                <a:spcBef>
                  <a:spcPct val="0"/>
                </a:spcBef>
                <a:buClr>
                  <a:schemeClr val="tx2"/>
                </a:buClr>
                <a:buSzPct val="90000"/>
              </a:pPr>
              <a:r>
                <a:rPr lang="en-US" sz="3000" dirty="0">
                  <a:solidFill>
                    <a:srgbClr val="0080A5"/>
                  </a:solidFill>
                  <a:latin typeface="+mj-lt"/>
                  <a:ea typeface="+mj-ea"/>
                  <a:cs typeface="+mj-cs"/>
                </a:rPr>
                <a:t>Progress so far</a:t>
              </a:r>
            </a:p>
          </p:txBody>
        </p:sp>
      </p:grpSp>
      <p:sp>
        <p:nvSpPr>
          <p:cNvPr id="44" name="Rectangle 43"/>
          <p:cNvSpPr/>
          <p:nvPr/>
        </p:nvSpPr>
        <p:spPr>
          <a:xfrm>
            <a:off x="883921" y="1953585"/>
            <a:ext cx="10765670" cy="731520"/>
          </a:xfrm>
          <a:prstGeom prst="rect">
            <a:avLst/>
          </a:prstGeom>
          <a:solidFill>
            <a:schemeClr val="bg1">
              <a:lumMod val="75000"/>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spc="-100" dirty="0" smtClean="0">
              <a:solidFill>
                <a:schemeClr val="bg1"/>
              </a:solidFill>
            </a:endParaRPr>
          </a:p>
        </p:txBody>
      </p:sp>
      <p:sp>
        <p:nvSpPr>
          <p:cNvPr id="45" name="Rectangle 44"/>
          <p:cNvSpPr/>
          <p:nvPr/>
        </p:nvSpPr>
        <p:spPr>
          <a:xfrm rot="5400000">
            <a:off x="563295" y="2274211"/>
            <a:ext cx="731520" cy="90267"/>
          </a:xfrm>
          <a:prstGeom prst="rect">
            <a:avLst/>
          </a:prstGeom>
          <a:solidFill>
            <a:schemeClr val="bg1">
              <a:lumMod val="75000"/>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dirty="0">
              <a:solidFill>
                <a:srgbClr val="FFFFFF"/>
              </a:solidFill>
            </a:endParaRPr>
          </a:p>
        </p:txBody>
      </p:sp>
      <p:sp>
        <p:nvSpPr>
          <p:cNvPr id="23" name="Rectangle 22"/>
          <p:cNvSpPr/>
          <p:nvPr/>
        </p:nvSpPr>
        <p:spPr>
          <a:xfrm>
            <a:off x="1057564" y="2057739"/>
            <a:ext cx="7731510" cy="523220"/>
          </a:xfrm>
          <a:prstGeom prst="rect">
            <a:avLst/>
          </a:prstGeom>
          <a:noFill/>
        </p:spPr>
        <p:txBody>
          <a:bodyPr wrap="square" anchor="ctr" anchorCtr="0">
            <a:spAutoFit/>
          </a:bodyPr>
          <a:lstStyle/>
          <a:p>
            <a:pPr>
              <a:spcBef>
                <a:spcPts val="600"/>
              </a:spcBef>
              <a:buClr>
                <a:schemeClr val="tx2"/>
              </a:buClr>
              <a:buSzPct val="90000"/>
            </a:pPr>
            <a:r>
              <a:rPr lang="en-US" sz="2800" spc="-100" dirty="0" smtClean="0">
                <a:solidFill>
                  <a:schemeClr val="bg1">
                    <a:lumMod val="50000"/>
                  </a:schemeClr>
                </a:solidFill>
              </a:rPr>
              <a:t>Review:  PSS 101</a:t>
            </a:r>
            <a:endParaRPr lang="en-US" sz="2800" spc="-100" dirty="0">
              <a:solidFill>
                <a:schemeClr val="bg1">
                  <a:lumMod val="50000"/>
                </a:schemeClr>
              </a:solidFill>
            </a:endParaRPr>
          </a:p>
        </p:txBody>
      </p:sp>
      <p:grpSp>
        <p:nvGrpSpPr>
          <p:cNvPr id="3" name="Group 2"/>
          <p:cNvGrpSpPr/>
          <p:nvPr/>
        </p:nvGrpSpPr>
        <p:grpSpPr>
          <a:xfrm>
            <a:off x="883921" y="3819619"/>
            <a:ext cx="10765670" cy="731520"/>
            <a:chOff x="883920" y="4195330"/>
            <a:chExt cx="10765670" cy="731520"/>
          </a:xfrm>
          <a:solidFill>
            <a:schemeClr val="bg1">
              <a:lumMod val="75000"/>
              <a:alpha val="30000"/>
            </a:schemeClr>
          </a:solidFill>
        </p:grpSpPr>
        <p:grpSp>
          <p:nvGrpSpPr>
            <p:cNvPr id="52" name="Group 51"/>
            <p:cNvGrpSpPr/>
            <p:nvPr/>
          </p:nvGrpSpPr>
          <p:grpSpPr>
            <a:xfrm>
              <a:off x="883920" y="4195330"/>
              <a:ext cx="10765670" cy="731520"/>
              <a:chOff x="433802" y="3689268"/>
              <a:chExt cx="5452648" cy="3168734"/>
            </a:xfrm>
            <a:grpFill/>
            <a:effectLst>
              <a:outerShdw blurRad="63500" algn="ctr" rotWithShape="0">
                <a:prstClr val="black">
                  <a:alpha val="25000"/>
                </a:prstClr>
              </a:outerShdw>
            </a:effectLst>
          </p:grpSpPr>
          <p:sp>
            <p:nvSpPr>
              <p:cNvPr id="53" name="Rectangle 52"/>
              <p:cNvSpPr/>
              <p:nvPr/>
            </p:nvSpPr>
            <p:spPr>
              <a:xfrm>
                <a:off x="433802" y="3689268"/>
                <a:ext cx="5452648" cy="316873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spc="-100" dirty="0" smtClean="0">
                  <a:solidFill>
                    <a:schemeClr val="bg1"/>
                  </a:solidFill>
                </a:endParaRPr>
              </a:p>
            </p:txBody>
          </p:sp>
          <p:sp>
            <p:nvSpPr>
              <p:cNvPr id="54" name="Rectangle 53"/>
              <p:cNvSpPr/>
              <p:nvPr/>
            </p:nvSpPr>
            <p:spPr>
              <a:xfrm rot="5400000">
                <a:off x="-1127705" y="5250776"/>
                <a:ext cx="3168733" cy="4571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dirty="0">
                  <a:solidFill>
                    <a:srgbClr val="FFFFFF"/>
                  </a:solidFill>
                </a:endParaRPr>
              </a:p>
            </p:txBody>
          </p:sp>
        </p:grpSp>
        <p:sp>
          <p:nvSpPr>
            <p:cNvPr id="27" name="Rectangle 26"/>
            <p:cNvSpPr/>
            <p:nvPr/>
          </p:nvSpPr>
          <p:spPr>
            <a:xfrm>
              <a:off x="1044446" y="4299480"/>
              <a:ext cx="7744628" cy="523220"/>
            </a:xfrm>
            <a:prstGeom prst="rect">
              <a:avLst/>
            </a:prstGeom>
            <a:noFill/>
          </p:spPr>
          <p:txBody>
            <a:bodyPr wrap="square" anchor="ctr" anchorCtr="0">
              <a:spAutoFit/>
            </a:bodyPr>
            <a:lstStyle/>
            <a:p>
              <a:pPr>
                <a:spcBef>
                  <a:spcPts val="600"/>
                </a:spcBef>
                <a:buClr>
                  <a:schemeClr val="tx2"/>
                </a:buClr>
                <a:buSzPct val="90000"/>
              </a:pPr>
              <a:r>
                <a:rPr lang="en-US" sz="2800" spc="-100" dirty="0">
                  <a:solidFill>
                    <a:schemeClr val="bg1">
                      <a:lumMod val="50000"/>
                    </a:schemeClr>
                  </a:solidFill>
                </a:rPr>
                <a:t>Is Partner Support Service right for my business?</a:t>
              </a:r>
            </a:p>
          </p:txBody>
        </p:sp>
      </p:grpSp>
      <p:grpSp>
        <p:nvGrpSpPr>
          <p:cNvPr id="2" name="Group 1"/>
          <p:cNvGrpSpPr/>
          <p:nvPr/>
        </p:nvGrpSpPr>
        <p:grpSpPr>
          <a:xfrm>
            <a:off x="883921" y="4752630"/>
            <a:ext cx="10765670" cy="731520"/>
            <a:chOff x="883920" y="5131663"/>
            <a:chExt cx="10765670" cy="731520"/>
          </a:xfrm>
          <a:solidFill>
            <a:schemeClr val="bg1">
              <a:lumMod val="75000"/>
              <a:alpha val="30000"/>
            </a:schemeClr>
          </a:solidFill>
        </p:grpSpPr>
        <p:grpSp>
          <p:nvGrpSpPr>
            <p:cNvPr id="55" name="Group 54"/>
            <p:cNvGrpSpPr/>
            <p:nvPr/>
          </p:nvGrpSpPr>
          <p:grpSpPr>
            <a:xfrm>
              <a:off x="883920" y="5131663"/>
              <a:ext cx="10765670" cy="731520"/>
              <a:chOff x="433802" y="3689268"/>
              <a:chExt cx="5452648" cy="3168734"/>
            </a:xfrm>
            <a:grpFill/>
            <a:effectLst>
              <a:outerShdw blurRad="63500" algn="ctr" rotWithShape="0">
                <a:prstClr val="black">
                  <a:alpha val="25000"/>
                </a:prstClr>
              </a:outerShdw>
            </a:effectLst>
          </p:grpSpPr>
          <p:sp>
            <p:nvSpPr>
              <p:cNvPr id="56" name="Rectangle 55"/>
              <p:cNvSpPr/>
              <p:nvPr/>
            </p:nvSpPr>
            <p:spPr>
              <a:xfrm>
                <a:off x="433802" y="3689268"/>
                <a:ext cx="5452648" cy="316873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spc="-100" dirty="0" smtClean="0">
                  <a:solidFill>
                    <a:schemeClr val="bg1"/>
                  </a:solidFill>
                </a:endParaRPr>
              </a:p>
            </p:txBody>
          </p:sp>
          <p:sp>
            <p:nvSpPr>
              <p:cNvPr id="57" name="Rectangle 56"/>
              <p:cNvSpPr/>
              <p:nvPr/>
            </p:nvSpPr>
            <p:spPr>
              <a:xfrm rot="5400000">
                <a:off x="-1127705" y="5250776"/>
                <a:ext cx="3168733" cy="4571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dirty="0">
                  <a:solidFill>
                    <a:srgbClr val="FFFFFF"/>
                  </a:solidFill>
                </a:endParaRPr>
              </a:p>
            </p:txBody>
          </p:sp>
        </p:grpSp>
        <p:sp>
          <p:nvSpPr>
            <p:cNvPr id="41" name="Rectangle 40"/>
            <p:cNvSpPr/>
            <p:nvPr/>
          </p:nvSpPr>
          <p:spPr>
            <a:xfrm>
              <a:off x="1044446" y="5235814"/>
              <a:ext cx="7744628" cy="523220"/>
            </a:xfrm>
            <a:prstGeom prst="rect">
              <a:avLst/>
            </a:prstGeom>
            <a:noFill/>
          </p:spPr>
          <p:txBody>
            <a:bodyPr wrap="square" anchor="ctr" anchorCtr="0">
              <a:spAutoFit/>
            </a:bodyPr>
            <a:lstStyle/>
            <a:p>
              <a:pPr>
                <a:spcBef>
                  <a:spcPts val="600"/>
                </a:spcBef>
                <a:buClr>
                  <a:schemeClr val="tx2"/>
                </a:buClr>
                <a:buSzPct val="90000"/>
              </a:pPr>
              <a:r>
                <a:rPr lang="en-US" sz="2800" spc="-100" dirty="0">
                  <a:solidFill>
                    <a:schemeClr val="bg1">
                      <a:lumMod val="50000"/>
                    </a:schemeClr>
                  </a:solidFill>
                </a:rPr>
                <a:t>PSS adoption best practices</a:t>
              </a:r>
            </a:p>
          </p:txBody>
        </p:sp>
      </p:grpSp>
      <p:grpSp>
        <p:nvGrpSpPr>
          <p:cNvPr id="24" name="Group 23"/>
          <p:cNvGrpSpPr/>
          <p:nvPr/>
        </p:nvGrpSpPr>
        <p:grpSpPr>
          <a:xfrm>
            <a:off x="885600" y="5668678"/>
            <a:ext cx="10765670" cy="731520"/>
            <a:chOff x="883920" y="5131663"/>
            <a:chExt cx="10765670" cy="731520"/>
          </a:xfrm>
          <a:solidFill>
            <a:schemeClr val="bg1">
              <a:lumMod val="75000"/>
              <a:alpha val="30000"/>
            </a:schemeClr>
          </a:solidFill>
        </p:grpSpPr>
        <p:grpSp>
          <p:nvGrpSpPr>
            <p:cNvPr id="25" name="Group 24"/>
            <p:cNvGrpSpPr/>
            <p:nvPr/>
          </p:nvGrpSpPr>
          <p:grpSpPr>
            <a:xfrm>
              <a:off x="883920" y="5131663"/>
              <a:ext cx="10765670" cy="731520"/>
              <a:chOff x="433802" y="3689268"/>
              <a:chExt cx="5452648" cy="3168734"/>
            </a:xfrm>
            <a:grpFill/>
            <a:effectLst>
              <a:outerShdw blurRad="63500" algn="ctr" rotWithShape="0">
                <a:prstClr val="black">
                  <a:alpha val="25000"/>
                </a:prstClr>
              </a:outerShdw>
            </a:effectLst>
          </p:grpSpPr>
          <p:sp>
            <p:nvSpPr>
              <p:cNvPr id="28" name="Rectangle 27"/>
              <p:cNvSpPr/>
              <p:nvPr/>
            </p:nvSpPr>
            <p:spPr>
              <a:xfrm>
                <a:off x="433802" y="3689268"/>
                <a:ext cx="5452648" cy="316873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spc="-100" dirty="0" smtClean="0">
                  <a:solidFill>
                    <a:schemeClr val="bg1"/>
                  </a:solidFill>
                </a:endParaRPr>
              </a:p>
            </p:txBody>
          </p:sp>
          <p:sp>
            <p:nvSpPr>
              <p:cNvPr id="29" name="Rectangle 28"/>
              <p:cNvSpPr/>
              <p:nvPr/>
            </p:nvSpPr>
            <p:spPr>
              <a:xfrm rot="5400000">
                <a:off x="-1127705" y="5250776"/>
                <a:ext cx="3168733" cy="4571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dirty="0">
                  <a:solidFill>
                    <a:srgbClr val="FFFFFF"/>
                  </a:solidFill>
                </a:endParaRPr>
              </a:p>
            </p:txBody>
          </p:sp>
        </p:grpSp>
        <p:sp>
          <p:nvSpPr>
            <p:cNvPr id="26" name="Rectangle 25"/>
            <p:cNvSpPr/>
            <p:nvPr/>
          </p:nvSpPr>
          <p:spPr>
            <a:xfrm>
              <a:off x="1044446" y="5235814"/>
              <a:ext cx="7744628" cy="523220"/>
            </a:xfrm>
            <a:prstGeom prst="rect">
              <a:avLst/>
            </a:prstGeom>
            <a:noFill/>
          </p:spPr>
          <p:txBody>
            <a:bodyPr wrap="square" anchor="ctr" anchorCtr="0">
              <a:spAutoFit/>
            </a:bodyPr>
            <a:lstStyle/>
            <a:p>
              <a:pPr>
                <a:spcBef>
                  <a:spcPts val="600"/>
                </a:spcBef>
                <a:buClr>
                  <a:schemeClr val="tx2"/>
                </a:buClr>
                <a:buSzPct val="90000"/>
              </a:pPr>
              <a:r>
                <a:rPr lang="en-US" sz="2800" spc="-100" dirty="0">
                  <a:solidFill>
                    <a:schemeClr val="bg1">
                      <a:lumMod val="50000"/>
                    </a:schemeClr>
                  </a:solidFill>
                </a:rPr>
                <a:t>Key takeaways</a:t>
              </a:r>
            </a:p>
          </p:txBody>
        </p:sp>
      </p:grpSp>
      <p:sp>
        <p:nvSpPr>
          <p:cNvPr id="32" name="Rectangle 31"/>
          <p:cNvSpPr/>
          <p:nvPr/>
        </p:nvSpPr>
        <p:spPr>
          <a:xfrm rot="5400000">
            <a:off x="579065" y="3225371"/>
            <a:ext cx="731520" cy="90267"/>
          </a:xfrm>
          <a:prstGeom prst="rect">
            <a:avLst/>
          </a:prstGeom>
          <a:solidFill>
            <a:srgbClr val="0080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dirty="0">
              <a:solidFill>
                <a:srgbClr val="FFFFFF"/>
              </a:solidFill>
            </a:endParaRPr>
          </a:p>
        </p:txBody>
      </p:sp>
      <p:sp>
        <p:nvSpPr>
          <p:cNvPr id="33" name="Rectangle 32"/>
          <p:cNvSpPr/>
          <p:nvPr/>
        </p:nvSpPr>
        <p:spPr>
          <a:xfrm>
            <a:off x="429211" y="1561556"/>
            <a:ext cx="11095073" cy="51082"/>
          </a:xfrm>
          <a:prstGeom prst="rect">
            <a:avLst/>
          </a:prstGeom>
          <a:solidFill>
            <a:srgbClr val="0080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dirty="0">
              <a:solidFill>
                <a:srgbClr val="FFFFFF"/>
              </a:solidFill>
            </a:endParaRPr>
          </a:p>
        </p:txBody>
      </p:sp>
    </p:spTree>
    <p:extLst>
      <p:ext uri="{BB962C8B-B14F-4D97-AF65-F5344CB8AC3E}">
        <p14:creationId xmlns:p14="http://schemas.microsoft.com/office/powerpoint/2010/main" val="50566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Placeholder 1"/>
          <p:cNvSpPr txBox="1">
            <a:spLocks/>
          </p:cNvSpPr>
          <p:nvPr/>
        </p:nvSpPr>
        <p:spPr>
          <a:xfrm>
            <a:off x="711016" y="1940767"/>
            <a:ext cx="10868369" cy="4317156"/>
          </a:xfrm>
          <a:prstGeom prst="rect">
            <a:avLst/>
          </a:prstGeom>
        </p:spPr>
        <p:txBody>
          <a:bodyPr>
            <a:noAutofit/>
          </a:bodyPr>
          <a:lst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sz="2800" dirty="0" smtClean="0"/>
              <a:t>Growth</a:t>
            </a:r>
            <a:endParaRPr lang="en-US" sz="2800" dirty="0"/>
          </a:p>
          <a:p>
            <a:pPr marL="749300" lvl="1" indent="-342900">
              <a:buClr>
                <a:srgbClr val="0080A5"/>
              </a:buClr>
              <a:buFont typeface="Arial" pitchFamily="34" charset="0"/>
              <a:buChar char="•"/>
            </a:pPr>
            <a:r>
              <a:rPr lang="en-US" sz="2000" dirty="0" smtClean="0">
                <a:solidFill>
                  <a:srgbClr val="5F5F5F"/>
                </a:solidFill>
              </a:rPr>
              <a:t>Over </a:t>
            </a:r>
            <a:r>
              <a:rPr lang="en-US" sz="2000" b="1" dirty="0" smtClean="0">
                <a:solidFill>
                  <a:srgbClr val="5F5F5F"/>
                </a:solidFill>
              </a:rPr>
              <a:t>300%</a:t>
            </a:r>
            <a:r>
              <a:rPr lang="en-US" sz="2000" dirty="0" smtClean="0">
                <a:solidFill>
                  <a:srgbClr val="5F5F5F"/>
                </a:solidFill>
              </a:rPr>
              <a:t> growth in partner customer deployments in 2013</a:t>
            </a:r>
            <a:r>
              <a:rPr lang="en-US" b="1" dirty="0" smtClean="0"/>
              <a:t/>
            </a:r>
            <a:br>
              <a:rPr lang="en-US" b="1" dirty="0" smtClean="0"/>
            </a:br>
            <a:endParaRPr lang="en-US" sz="2600" b="1" dirty="0"/>
          </a:p>
          <a:p>
            <a:pPr marL="0" indent="0">
              <a:buClr>
                <a:srgbClr val="0080A5"/>
              </a:buClr>
              <a:buNone/>
            </a:pPr>
            <a:r>
              <a:rPr lang="en-US" sz="2800" dirty="0" smtClean="0"/>
              <a:t>Partners</a:t>
            </a:r>
            <a:endParaRPr lang="en-US" sz="2800" dirty="0"/>
          </a:p>
          <a:p>
            <a:pPr marL="749300" lvl="1" indent="-342900">
              <a:buClr>
                <a:srgbClr val="0080A5"/>
              </a:buClr>
              <a:buFont typeface="Arial" pitchFamily="34" charset="0"/>
              <a:buChar char="•"/>
            </a:pPr>
            <a:r>
              <a:rPr lang="en-US" sz="2000" b="1" dirty="0" smtClean="0"/>
              <a:t>Over 500 </a:t>
            </a:r>
            <a:r>
              <a:rPr lang="en-US" sz="2000" b="1" dirty="0"/>
              <a:t>Partners</a:t>
            </a:r>
            <a:r>
              <a:rPr lang="en-US" sz="2000" dirty="0"/>
              <a:t> worldwide eligible to embed PSS into their offers </a:t>
            </a:r>
            <a:r>
              <a:rPr lang="en-US" sz="2000" dirty="0" smtClean="0"/>
              <a:t/>
            </a:r>
            <a:br>
              <a:rPr lang="en-US" sz="2000" dirty="0" smtClean="0"/>
            </a:br>
            <a:r>
              <a:rPr lang="en-US" sz="2000" dirty="0" smtClean="0"/>
              <a:t>(47 in </a:t>
            </a:r>
            <a:r>
              <a:rPr lang="en-US" sz="2000" dirty="0" err="1" smtClean="0"/>
              <a:t>US&amp;C</a:t>
            </a:r>
            <a:r>
              <a:rPr lang="en-US" sz="2000" dirty="0" smtClean="0"/>
              <a:t>;  56 in </a:t>
            </a:r>
            <a:r>
              <a:rPr lang="en-US" sz="2000" dirty="0" err="1" smtClean="0"/>
              <a:t>LATAM</a:t>
            </a:r>
            <a:r>
              <a:rPr lang="en-US" sz="2000" dirty="0" smtClean="0"/>
              <a:t>)</a:t>
            </a:r>
            <a:r>
              <a:rPr lang="en-US" dirty="0" smtClean="0">
                <a:solidFill>
                  <a:srgbClr val="FF0000"/>
                </a:solidFill>
              </a:rPr>
              <a:t/>
            </a:r>
            <a:br>
              <a:rPr lang="en-US" dirty="0" smtClean="0">
                <a:solidFill>
                  <a:srgbClr val="FF0000"/>
                </a:solidFill>
              </a:rPr>
            </a:br>
            <a:endParaRPr lang="en-US" dirty="0">
              <a:solidFill>
                <a:srgbClr val="FF0000"/>
              </a:solidFill>
            </a:endParaRPr>
          </a:p>
          <a:p>
            <a:pPr marL="0" lvl="0" indent="0">
              <a:buClr>
                <a:srgbClr val="0080A5"/>
              </a:buClr>
              <a:buNone/>
            </a:pPr>
            <a:r>
              <a:rPr lang="en-US" sz="2800" dirty="0"/>
              <a:t>Smart Adoption</a:t>
            </a:r>
          </a:p>
          <a:p>
            <a:pPr marL="749300" lvl="1" indent="-342900">
              <a:buClr>
                <a:srgbClr val="0080A5"/>
              </a:buClr>
              <a:buFont typeface="Arial" pitchFamily="34" charset="0"/>
              <a:buChar char="•"/>
            </a:pPr>
            <a:r>
              <a:rPr lang="en-US" sz="2000" dirty="0" smtClean="0"/>
              <a:t>150</a:t>
            </a:r>
            <a:r>
              <a:rPr lang="en-US" sz="2000" dirty="0"/>
              <a:t>+  </a:t>
            </a:r>
            <a:r>
              <a:rPr lang="en-US" sz="2000" b="1" dirty="0"/>
              <a:t>partners</a:t>
            </a:r>
            <a:r>
              <a:rPr lang="en-US" sz="2000" dirty="0"/>
              <a:t> worldwide embedding PSS smart capabilities into their offers</a:t>
            </a:r>
          </a:p>
          <a:p>
            <a:pPr marL="749300" lvl="1" indent="-342900">
              <a:buClr>
                <a:srgbClr val="0080A5"/>
              </a:buClr>
              <a:buFont typeface="Arial" pitchFamily="34" charset="0"/>
              <a:buChar char="•"/>
            </a:pPr>
            <a:r>
              <a:rPr lang="en-US" sz="2000" dirty="0" smtClean="0"/>
              <a:t>200</a:t>
            </a:r>
            <a:r>
              <a:rPr lang="en-US" sz="2000" dirty="0"/>
              <a:t>+  </a:t>
            </a:r>
            <a:r>
              <a:rPr lang="en-US" sz="2000" b="1" dirty="0"/>
              <a:t>customers deployments </a:t>
            </a:r>
            <a:r>
              <a:rPr lang="en-US" sz="2000" dirty="0"/>
              <a:t>worldwide of Smart- enabled Partner </a:t>
            </a:r>
            <a:r>
              <a:rPr lang="en-US" sz="2000" dirty="0" smtClean="0"/>
              <a:t>offers</a:t>
            </a:r>
            <a:endParaRPr lang="en-US" sz="2000" dirty="0"/>
          </a:p>
        </p:txBody>
      </p:sp>
      <p:sp>
        <p:nvSpPr>
          <p:cNvPr id="11" name="Title 1"/>
          <p:cNvSpPr>
            <a:spLocks noGrp="1"/>
          </p:cNvSpPr>
          <p:nvPr>
            <p:ph type="title"/>
          </p:nvPr>
        </p:nvSpPr>
        <p:spPr>
          <a:xfrm>
            <a:off x="306190" y="432215"/>
            <a:ext cx="11448832" cy="838200"/>
          </a:xfrm>
        </p:spPr>
        <p:txBody>
          <a:bodyPr/>
          <a:lstStyle/>
          <a:p>
            <a:r>
              <a:rPr lang="en-US" spc="0" dirty="0">
                <a:solidFill>
                  <a:srgbClr val="0080A5"/>
                </a:solidFill>
              </a:rPr>
              <a:t>PSS Results</a:t>
            </a:r>
          </a:p>
        </p:txBody>
      </p:sp>
      <p:sp>
        <p:nvSpPr>
          <p:cNvPr id="5" name="Rectangle 4"/>
          <p:cNvSpPr/>
          <p:nvPr/>
        </p:nvSpPr>
        <p:spPr>
          <a:xfrm>
            <a:off x="429211" y="1561556"/>
            <a:ext cx="11095073" cy="51082"/>
          </a:xfrm>
          <a:prstGeom prst="rect">
            <a:avLst/>
          </a:prstGeom>
          <a:gradFill flip="none" rotWithShape="1">
            <a:gsLst>
              <a:gs pos="100000">
                <a:schemeClr val="accent1">
                  <a:lumMod val="50000"/>
                </a:schemeClr>
              </a:gs>
              <a:gs pos="25000">
                <a:schemeClr val="accent1"/>
              </a:gs>
              <a:gs pos="0">
                <a:schemeClr val="accent1">
                  <a:lumMod val="40000"/>
                  <a:lumOff val="60000"/>
                </a:schemeClr>
              </a:gs>
            </a:gsLst>
            <a:lin ang="2700000" scaled="1"/>
            <a:tileRect/>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200" b="1" dirty="0">
              <a:solidFill>
                <a:srgbClr val="FFFFFF"/>
              </a:solidFill>
              <a:effectLst>
                <a:outerShdw blurRad="127000" algn="ctr" rotWithShape="0">
                  <a:prstClr val="black">
                    <a:alpha val="40000"/>
                  </a:prstClr>
                </a:outerShdw>
              </a:effectLst>
              <a:cs typeface="Adobe Arabic" pitchFamily="18" charset="-78"/>
            </a:endParaRPr>
          </a:p>
        </p:txBody>
      </p:sp>
    </p:spTree>
    <p:extLst>
      <p:ext uri="{BB962C8B-B14F-4D97-AF65-F5344CB8AC3E}">
        <p14:creationId xmlns:p14="http://schemas.microsoft.com/office/powerpoint/2010/main" val="280199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pc="0" dirty="0">
                <a:solidFill>
                  <a:srgbClr val="0080A5"/>
                </a:solidFill>
              </a:rPr>
              <a:t>Is PSS right for my business?</a:t>
            </a:r>
          </a:p>
        </p:txBody>
      </p:sp>
      <p:sp>
        <p:nvSpPr>
          <p:cNvPr id="8" name="Rounded Rectangle 7"/>
          <p:cNvSpPr/>
          <p:nvPr/>
        </p:nvSpPr>
        <p:spPr>
          <a:xfrm>
            <a:off x="5627883" y="3954010"/>
            <a:ext cx="4297680" cy="2560320"/>
          </a:xfrm>
          <a:prstGeom prst="roundRect">
            <a:avLst/>
          </a:prstGeom>
          <a:gradFill flip="none" rotWithShape="1">
            <a:gsLst>
              <a:gs pos="100000">
                <a:schemeClr val="accent1">
                  <a:lumMod val="50000"/>
                </a:schemeClr>
              </a:gs>
              <a:gs pos="25000">
                <a:schemeClr val="accent1"/>
              </a:gs>
              <a:gs pos="0">
                <a:schemeClr val="accent1">
                  <a:lumMod val="40000"/>
                  <a:lumOff val="60000"/>
                </a:schemeClr>
              </a:gs>
            </a:gsLst>
            <a:lin ang="2700000" scaled="1"/>
            <a:tileRect/>
          </a:gradFill>
          <a:ln w="19050">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solidFill>
                  <a:srgbClr val="FFFFFF"/>
                </a:solidFill>
                <a:effectLst>
                  <a:outerShdw blurRad="127000" algn="ctr" rotWithShape="0">
                    <a:prstClr val="black">
                      <a:alpha val="40000"/>
                    </a:prstClr>
                  </a:outerShdw>
                </a:effectLst>
                <a:cs typeface="Adobe Arabic" pitchFamily="18" charset="-78"/>
              </a:rPr>
              <a:t>    </a:t>
            </a:r>
          </a:p>
          <a:p>
            <a:endParaRPr lang="en-US" sz="2200" b="1" dirty="0">
              <a:solidFill>
                <a:srgbClr val="FFFFFF"/>
              </a:solidFill>
              <a:effectLst>
                <a:outerShdw blurRad="127000" algn="ctr" rotWithShape="0">
                  <a:prstClr val="black">
                    <a:alpha val="40000"/>
                  </a:prstClr>
                </a:outerShdw>
              </a:effectLst>
              <a:cs typeface="Adobe Arabic" pitchFamily="18" charset="-78"/>
            </a:endParaRPr>
          </a:p>
          <a:p>
            <a:endParaRPr lang="en-US" sz="2200" b="1" dirty="0">
              <a:solidFill>
                <a:srgbClr val="FFFFFF"/>
              </a:solidFill>
              <a:effectLst>
                <a:outerShdw blurRad="127000" algn="ctr" rotWithShape="0">
                  <a:prstClr val="black">
                    <a:alpha val="40000"/>
                  </a:prstClr>
                </a:outerShdw>
              </a:effectLst>
              <a:cs typeface="Adobe Arabic" pitchFamily="18" charset="-78"/>
            </a:endParaRPr>
          </a:p>
          <a:p>
            <a:endParaRPr lang="en-US" sz="2200" b="1" dirty="0">
              <a:solidFill>
                <a:srgbClr val="FFFFFF"/>
              </a:solidFill>
              <a:effectLst>
                <a:outerShdw blurRad="127000" algn="ctr" rotWithShape="0">
                  <a:prstClr val="black">
                    <a:alpha val="40000"/>
                  </a:prstClr>
                </a:outerShdw>
              </a:effectLst>
              <a:cs typeface="Adobe Arabic" pitchFamily="18" charset="-78"/>
            </a:endParaRPr>
          </a:p>
          <a:p>
            <a:endParaRPr lang="en-US" sz="2200" b="1" dirty="0" smtClean="0">
              <a:solidFill>
                <a:srgbClr val="FFFFFF"/>
              </a:solidFill>
              <a:effectLst>
                <a:outerShdw blurRad="127000" algn="ctr" rotWithShape="0">
                  <a:prstClr val="black">
                    <a:alpha val="40000"/>
                  </a:prstClr>
                </a:outerShdw>
              </a:effectLst>
              <a:cs typeface="Adobe Arabic" pitchFamily="18" charset="-78"/>
            </a:endParaRPr>
          </a:p>
          <a:p>
            <a:r>
              <a:rPr lang="en-US" sz="2200" b="1" dirty="0" smtClean="0">
                <a:solidFill>
                  <a:srgbClr val="FFFFFF"/>
                </a:solidFill>
                <a:effectLst>
                  <a:outerShdw blurRad="127000" algn="ctr" rotWithShape="0">
                    <a:prstClr val="black">
                      <a:alpha val="40000"/>
                    </a:prstClr>
                  </a:outerShdw>
                </a:effectLst>
                <a:cs typeface="Adobe Arabic" pitchFamily="18" charset="-78"/>
              </a:rPr>
              <a:t>People</a:t>
            </a:r>
            <a:r>
              <a:rPr lang="en-US" sz="2200" b="1" dirty="0">
                <a:solidFill>
                  <a:srgbClr val="FFFFFF"/>
                </a:solidFill>
                <a:effectLst>
                  <a:outerShdw blurRad="127000" algn="ctr" rotWithShape="0">
                    <a:prstClr val="black">
                      <a:alpha val="40000"/>
                    </a:prstClr>
                  </a:outerShdw>
                </a:effectLst>
                <a:cs typeface="Adobe Arabic" pitchFamily="18" charset="-78"/>
              </a:rPr>
              <a:t>, </a:t>
            </a:r>
            <a:br>
              <a:rPr lang="en-US" sz="2200" b="1" dirty="0">
                <a:solidFill>
                  <a:srgbClr val="FFFFFF"/>
                </a:solidFill>
                <a:effectLst>
                  <a:outerShdw blurRad="127000" algn="ctr" rotWithShape="0">
                    <a:prstClr val="black">
                      <a:alpha val="40000"/>
                    </a:prstClr>
                  </a:outerShdw>
                </a:effectLst>
                <a:cs typeface="Adobe Arabic" pitchFamily="18" charset="-78"/>
              </a:rPr>
            </a:br>
            <a:r>
              <a:rPr lang="en-US" sz="2200" b="1" dirty="0">
                <a:solidFill>
                  <a:srgbClr val="FFFFFF"/>
                </a:solidFill>
                <a:effectLst>
                  <a:outerShdw blurRad="127000" algn="ctr" rotWithShape="0">
                    <a:prstClr val="black">
                      <a:alpha val="40000"/>
                    </a:prstClr>
                  </a:outerShdw>
                </a:effectLst>
                <a:cs typeface="Adobe Arabic" pitchFamily="18" charset="-78"/>
              </a:rPr>
              <a:t>Process, Technology</a:t>
            </a:r>
          </a:p>
          <a:p>
            <a:endParaRPr lang="en-US" sz="2200" b="1" dirty="0">
              <a:solidFill>
                <a:srgbClr val="FFFFFF"/>
              </a:solidFill>
              <a:effectLst>
                <a:outerShdw blurRad="127000" algn="ctr" rotWithShape="0">
                  <a:prstClr val="black">
                    <a:alpha val="40000"/>
                  </a:prstClr>
                </a:outerShdw>
              </a:effectLst>
              <a:cs typeface="Adobe Arabic" pitchFamily="18" charset="-78"/>
            </a:endParaRPr>
          </a:p>
        </p:txBody>
      </p:sp>
      <p:sp>
        <p:nvSpPr>
          <p:cNvPr id="32" name="Rounded Rectangle 31"/>
          <p:cNvSpPr/>
          <p:nvPr/>
        </p:nvSpPr>
        <p:spPr>
          <a:xfrm>
            <a:off x="1138334" y="3954010"/>
            <a:ext cx="4389120" cy="2560320"/>
          </a:xfrm>
          <a:prstGeom prst="roundRect">
            <a:avLst/>
          </a:prstGeom>
          <a:gradFill flip="none" rotWithShape="1">
            <a:gsLst>
              <a:gs pos="100000">
                <a:schemeClr val="accent1">
                  <a:lumMod val="50000"/>
                </a:schemeClr>
              </a:gs>
              <a:gs pos="25000">
                <a:schemeClr val="accent1"/>
              </a:gs>
              <a:gs pos="0">
                <a:schemeClr val="accent1">
                  <a:lumMod val="40000"/>
                  <a:lumOff val="60000"/>
                </a:schemeClr>
              </a:gs>
            </a:gsLst>
            <a:lin ang="2700000" scaled="1"/>
            <a:tileRect/>
          </a:gradFill>
          <a:ln w="19050">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solidFill>
                  <a:srgbClr val="FFFFFF"/>
                </a:solidFill>
                <a:effectLst>
                  <a:outerShdw blurRad="127000" algn="ctr" rotWithShape="0">
                    <a:prstClr val="black">
                      <a:alpha val="40000"/>
                    </a:prstClr>
                  </a:outerShdw>
                </a:effectLst>
                <a:cs typeface="Adobe Arabic" pitchFamily="18" charset="-78"/>
              </a:rPr>
              <a:t>    </a:t>
            </a:r>
          </a:p>
          <a:p>
            <a:endParaRPr lang="en-US" sz="2200" b="1" dirty="0">
              <a:solidFill>
                <a:srgbClr val="FFFFFF"/>
              </a:solidFill>
              <a:effectLst>
                <a:outerShdw blurRad="127000" algn="ctr" rotWithShape="0">
                  <a:prstClr val="black">
                    <a:alpha val="40000"/>
                  </a:prstClr>
                </a:outerShdw>
              </a:effectLst>
              <a:cs typeface="Adobe Arabic" pitchFamily="18" charset="-78"/>
            </a:endParaRPr>
          </a:p>
          <a:p>
            <a:endParaRPr lang="en-US" sz="2200" b="1" dirty="0">
              <a:solidFill>
                <a:srgbClr val="FFFFFF"/>
              </a:solidFill>
              <a:effectLst>
                <a:outerShdw blurRad="127000" algn="ctr" rotWithShape="0">
                  <a:prstClr val="black">
                    <a:alpha val="40000"/>
                  </a:prstClr>
                </a:outerShdw>
              </a:effectLst>
              <a:cs typeface="Adobe Arabic" pitchFamily="18" charset="-78"/>
            </a:endParaRPr>
          </a:p>
          <a:p>
            <a:endParaRPr lang="en-US" sz="2200" b="1" dirty="0" smtClean="0">
              <a:solidFill>
                <a:srgbClr val="FFFFFF"/>
              </a:solidFill>
              <a:effectLst>
                <a:outerShdw blurRad="127000" algn="ctr" rotWithShape="0">
                  <a:prstClr val="black">
                    <a:alpha val="40000"/>
                  </a:prstClr>
                </a:outerShdw>
              </a:effectLst>
              <a:cs typeface="Adobe Arabic" pitchFamily="18" charset="-78"/>
            </a:endParaRPr>
          </a:p>
          <a:p>
            <a:endParaRPr lang="en-US" sz="2200" b="1" dirty="0" smtClean="0">
              <a:solidFill>
                <a:srgbClr val="FFFFFF"/>
              </a:solidFill>
              <a:effectLst>
                <a:outerShdw blurRad="127000" algn="ctr" rotWithShape="0">
                  <a:prstClr val="black">
                    <a:alpha val="40000"/>
                  </a:prstClr>
                </a:outerShdw>
              </a:effectLst>
              <a:cs typeface="Adobe Arabic" pitchFamily="18" charset="-78"/>
            </a:endParaRPr>
          </a:p>
          <a:p>
            <a:r>
              <a:rPr lang="en-US" sz="2200" b="1" dirty="0" smtClean="0">
                <a:solidFill>
                  <a:srgbClr val="FFFFFF"/>
                </a:solidFill>
                <a:effectLst>
                  <a:outerShdw blurRad="127000" algn="ctr" rotWithShape="0">
                    <a:prstClr val="black">
                      <a:alpha val="40000"/>
                    </a:prstClr>
                  </a:outerShdw>
                </a:effectLst>
                <a:cs typeface="Adobe Arabic" pitchFamily="18" charset="-78"/>
              </a:rPr>
              <a:t>Operations</a:t>
            </a:r>
            <a:endParaRPr lang="en-US" sz="2200" b="1" dirty="0">
              <a:solidFill>
                <a:srgbClr val="FFFFFF"/>
              </a:solidFill>
              <a:effectLst>
                <a:outerShdw blurRad="127000" algn="ctr" rotWithShape="0">
                  <a:prstClr val="black">
                    <a:alpha val="40000"/>
                  </a:prstClr>
                </a:outerShdw>
              </a:effectLst>
              <a:cs typeface="Adobe Arabic" pitchFamily="18" charset="-78"/>
            </a:endParaRPr>
          </a:p>
        </p:txBody>
      </p:sp>
      <p:sp>
        <p:nvSpPr>
          <p:cNvPr id="36" name="Rounded Rectangle 35"/>
          <p:cNvSpPr/>
          <p:nvPr/>
        </p:nvSpPr>
        <p:spPr>
          <a:xfrm>
            <a:off x="5627883" y="1308978"/>
            <a:ext cx="4297680" cy="2560320"/>
          </a:xfrm>
          <a:prstGeom prst="roundRect">
            <a:avLst/>
          </a:prstGeom>
          <a:gradFill flip="none" rotWithShape="1">
            <a:gsLst>
              <a:gs pos="100000">
                <a:schemeClr val="accent1">
                  <a:lumMod val="50000"/>
                </a:schemeClr>
              </a:gs>
              <a:gs pos="25000">
                <a:schemeClr val="accent1"/>
              </a:gs>
              <a:gs pos="0">
                <a:schemeClr val="accent1">
                  <a:lumMod val="40000"/>
                  <a:lumOff val="60000"/>
                </a:schemeClr>
              </a:gs>
            </a:gsLst>
            <a:lin ang="2700000" scaled="1"/>
            <a:tileRect/>
          </a:gradFill>
          <a:ln w="19050">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solidFill>
                  <a:srgbClr val="FFFFFF"/>
                </a:solidFill>
                <a:effectLst>
                  <a:outerShdw blurRad="127000" algn="ctr" rotWithShape="0">
                    <a:prstClr val="black">
                      <a:alpha val="40000"/>
                    </a:prstClr>
                  </a:outerShdw>
                </a:effectLst>
                <a:cs typeface="Adobe Arabic" pitchFamily="18" charset="-78"/>
              </a:rPr>
              <a:t>    </a:t>
            </a:r>
          </a:p>
          <a:p>
            <a:endParaRPr lang="en-US" sz="2200" b="1" dirty="0">
              <a:solidFill>
                <a:srgbClr val="FFFFFF"/>
              </a:solidFill>
              <a:effectLst>
                <a:outerShdw blurRad="127000" algn="ctr" rotWithShape="0">
                  <a:prstClr val="black">
                    <a:alpha val="40000"/>
                  </a:prstClr>
                </a:outerShdw>
              </a:effectLst>
              <a:cs typeface="Adobe Arabic" pitchFamily="18" charset="-78"/>
            </a:endParaRPr>
          </a:p>
          <a:p>
            <a:endParaRPr lang="en-US" sz="2200" b="1" dirty="0">
              <a:solidFill>
                <a:srgbClr val="FFFFFF"/>
              </a:solidFill>
              <a:effectLst>
                <a:outerShdw blurRad="127000" algn="ctr" rotWithShape="0">
                  <a:prstClr val="black">
                    <a:alpha val="40000"/>
                  </a:prstClr>
                </a:outerShdw>
              </a:effectLst>
              <a:cs typeface="Adobe Arabic" pitchFamily="18" charset="-78"/>
            </a:endParaRPr>
          </a:p>
          <a:p>
            <a:endParaRPr lang="en-US" sz="2200" b="1" dirty="0">
              <a:solidFill>
                <a:srgbClr val="FFFFFF"/>
              </a:solidFill>
              <a:effectLst>
                <a:outerShdw blurRad="127000" algn="ctr" rotWithShape="0">
                  <a:prstClr val="black">
                    <a:alpha val="40000"/>
                  </a:prstClr>
                </a:outerShdw>
              </a:effectLst>
              <a:cs typeface="Adobe Arabic" pitchFamily="18" charset="-78"/>
            </a:endParaRPr>
          </a:p>
          <a:p>
            <a:endParaRPr lang="en-US" sz="2200" b="1" dirty="0" smtClean="0">
              <a:solidFill>
                <a:srgbClr val="FFFFFF"/>
              </a:solidFill>
              <a:effectLst>
                <a:outerShdw blurRad="127000" algn="ctr" rotWithShape="0">
                  <a:prstClr val="black">
                    <a:alpha val="40000"/>
                  </a:prstClr>
                </a:outerShdw>
              </a:effectLst>
              <a:cs typeface="Adobe Arabic" pitchFamily="18" charset="-78"/>
            </a:endParaRPr>
          </a:p>
          <a:p>
            <a:endParaRPr lang="en-US" sz="2200" b="1" dirty="0" smtClean="0">
              <a:solidFill>
                <a:srgbClr val="FFFFFF"/>
              </a:solidFill>
              <a:effectLst>
                <a:outerShdw blurRad="127000" algn="ctr" rotWithShape="0">
                  <a:prstClr val="black">
                    <a:alpha val="40000"/>
                  </a:prstClr>
                </a:outerShdw>
              </a:effectLst>
              <a:cs typeface="Adobe Arabic" pitchFamily="18" charset="-78"/>
            </a:endParaRPr>
          </a:p>
          <a:p>
            <a:r>
              <a:rPr lang="en-US" sz="2200" b="1" dirty="0" smtClean="0">
                <a:solidFill>
                  <a:srgbClr val="FFFFFF"/>
                </a:solidFill>
                <a:effectLst>
                  <a:outerShdw blurRad="127000" algn="ctr" rotWithShape="0">
                    <a:prstClr val="black">
                      <a:alpha val="40000"/>
                    </a:prstClr>
                  </a:outerShdw>
                </a:effectLst>
                <a:cs typeface="Adobe Arabic" pitchFamily="18" charset="-78"/>
              </a:rPr>
              <a:t>Strategic </a:t>
            </a:r>
            <a:r>
              <a:rPr lang="en-US" sz="2200" b="1" dirty="0">
                <a:solidFill>
                  <a:srgbClr val="FFFFFF"/>
                </a:solidFill>
                <a:effectLst>
                  <a:outerShdw blurRad="127000" algn="ctr" rotWithShape="0">
                    <a:prstClr val="black">
                      <a:alpha val="40000"/>
                    </a:prstClr>
                  </a:outerShdw>
                </a:effectLst>
                <a:cs typeface="Adobe Arabic" pitchFamily="18" charset="-78"/>
              </a:rPr>
              <a:t>Initiatives</a:t>
            </a:r>
          </a:p>
          <a:p>
            <a:endParaRPr lang="en-US" sz="2200" b="1" dirty="0">
              <a:solidFill>
                <a:srgbClr val="FFFFFF"/>
              </a:solidFill>
              <a:effectLst>
                <a:outerShdw blurRad="127000" algn="ctr" rotWithShape="0">
                  <a:prstClr val="black">
                    <a:alpha val="40000"/>
                  </a:prstClr>
                </a:outerShdw>
              </a:effectLst>
              <a:cs typeface="Adobe Arabic" pitchFamily="18" charset="-78"/>
            </a:endParaRPr>
          </a:p>
        </p:txBody>
      </p:sp>
      <p:sp>
        <p:nvSpPr>
          <p:cNvPr id="37" name="Rounded Rectangle 36"/>
          <p:cNvSpPr/>
          <p:nvPr/>
        </p:nvSpPr>
        <p:spPr>
          <a:xfrm>
            <a:off x="1138334" y="1299647"/>
            <a:ext cx="4389120" cy="2560320"/>
          </a:xfrm>
          <a:prstGeom prst="roundRect">
            <a:avLst/>
          </a:prstGeom>
          <a:gradFill flip="none" rotWithShape="1">
            <a:gsLst>
              <a:gs pos="100000">
                <a:schemeClr val="accent1">
                  <a:lumMod val="50000"/>
                </a:schemeClr>
              </a:gs>
              <a:gs pos="25000">
                <a:schemeClr val="accent1"/>
              </a:gs>
              <a:gs pos="0">
                <a:schemeClr val="accent1">
                  <a:lumMod val="40000"/>
                  <a:lumOff val="60000"/>
                </a:schemeClr>
              </a:gs>
            </a:gsLst>
            <a:lin ang="2700000" scaled="1"/>
            <a:tileRect/>
          </a:gradFill>
          <a:ln w="19050">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solidFill>
                  <a:srgbClr val="FFFFFF"/>
                </a:solidFill>
                <a:effectLst>
                  <a:outerShdw blurRad="127000" algn="ctr" rotWithShape="0">
                    <a:prstClr val="black">
                      <a:alpha val="40000"/>
                    </a:prstClr>
                  </a:outerShdw>
                </a:effectLst>
                <a:cs typeface="Adobe Arabic" pitchFamily="18" charset="-78"/>
              </a:rPr>
              <a:t>    </a:t>
            </a:r>
          </a:p>
          <a:p>
            <a:endParaRPr lang="en-US" sz="2200" b="1" dirty="0">
              <a:solidFill>
                <a:srgbClr val="FFFFFF"/>
              </a:solidFill>
              <a:effectLst>
                <a:outerShdw blurRad="127000" algn="ctr" rotWithShape="0">
                  <a:prstClr val="black">
                    <a:alpha val="40000"/>
                  </a:prstClr>
                </a:outerShdw>
              </a:effectLst>
              <a:cs typeface="Adobe Arabic" pitchFamily="18" charset="-78"/>
            </a:endParaRPr>
          </a:p>
          <a:p>
            <a:endParaRPr lang="en-US" sz="2200" b="1" dirty="0">
              <a:solidFill>
                <a:srgbClr val="FFFFFF"/>
              </a:solidFill>
              <a:effectLst>
                <a:outerShdw blurRad="127000" algn="ctr" rotWithShape="0">
                  <a:prstClr val="black">
                    <a:alpha val="40000"/>
                  </a:prstClr>
                </a:outerShdw>
              </a:effectLst>
              <a:cs typeface="Adobe Arabic" pitchFamily="18" charset="-78"/>
            </a:endParaRPr>
          </a:p>
          <a:p>
            <a:endParaRPr lang="en-US" sz="2200" b="1" dirty="0">
              <a:solidFill>
                <a:srgbClr val="FFFFFF"/>
              </a:solidFill>
              <a:effectLst>
                <a:outerShdw blurRad="127000" algn="ctr" rotWithShape="0">
                  <a:prstClr val="black">
                    <a:alpha val="40000"/>
                  </a:prstClr>
                </a:outerShdw>
              </a:effectLst>
              <a:cs typeface="Adobe Arabic" pitchFamily="18" charset="-78"/>
            </a:endParaRPr>
          </a:p>
          <a:p>
            <a:endParaRPr lang="en-US" sz="2200" b="1" dirty="0" smtClean="0">
              <a:solidFill>
                <a:srgbClr val="FFFFFF"/>
              </a:solidFill>
              <a:effectLst>
                <a:outerShdw blurRad="127000" algn="ctr" rotWithShape="0">
                  <a:prstClr val="black">
                    <a:alpha val="40000"/>
                  </a:prstClr>
                </a:outerShdw>
              </a:effectLst>
              <a:cs typeface="Adobe Arabic" pitchFamily="18" charset="-78"/>
            </a:endParaRPr>
          </a:p>
          <a:p>
            <a:r>
              <a:rPr lang="en-US" sz="2200" b="1" dirty="0" smtClean="0">
                <a:solidFill>
                  <a:srgbClr val="FFFFFF"/>
                </a:solidFill>
                <a:effectLst>
                  <a:outerShdw blurRad="127000" algn="ctr" rotWithShape="0">
                    <a:prstClr val="black">
                      <a:alpha val="40000"/>
                    </a:prstClr>
                  </a:outerShdw>
                </a:effectLst>
                <a:cs typeface="Adobe Arabic" pitchFamily="18" charset="-78"/>
              </a:rPr>
              <a:t>Business </a:t>
            </a:r>
            <a:r>
              <a:rPr lang="en-US" sz="2200" b="1" dirty="0">
                <a:solidFill>
                  <a:srgbClr val="FFFFFF"/>
                </a:solidFill>
                <a:effectLst>
                  <a:outerShdw blurRad="127000" algn="ctr" rotWithShape="0">
                    <a:prstClr val="black">
                      <a:alpha val="40000"/>
                    </a:prstClr>
                  </a:outerShdw>
                </a:effectLst>
                <a:cs typeface="Adobe Arabic" pitchFamily="18" charset="-78"/>
              </a:rPr>
              <a:t>Goals</a:t>
            </a:r>
          </a:p>
        </p:txBody>
      </p:sp>
      <p:pic>
        <p:nvPicPr>
          <p:cNvPr id="1026" name="Picture 2" descr="http://www.artistsvalley.com/images/icons/Database%20Application%20Icons%20Var/Reports%20Line%20Chart%20Move%20Up/256x256/Reports%20Line%20Chart%20Move%20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9295" y="1483228"/>
            <a:ext cx="1733192" cy="15193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pvzgears.com/wp-content/uploads/2013/03/gears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17641" y="4055904"/>
            <a:ext cx="1896500" cy="17241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t1.gstatic.com/images?q=tbn:ANd9GcST4VRQdwKX0OrZoSo91lRPnTYgBMTnfv8l3FJtvfmCBR4FCuC14S76SHgD">
            <a:hlinkClick r:id="rId5"/>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541" r="28135"/>
          <a:stretch/>
        </p:blipFill>
        <p:spPr bwMode="auto">
          <a:xfrm>
            <a:off x="7893698" y="4201816"/>
            <a:ext cx="1815143" cy="139462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8713" r="31177" b="12531"/>
          <a:stretch/>
        </p:blipFill>
        <p:spPr bwMode="auto">
          <a:xfrm>
            <a:off x="8065073" y="1483228"/>
            <a:ext cx="1608347" cy="1417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398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p:txBody>
          <a:bodyPr/>
          <a:lstStyle/>
          <a:p>
            <a:r>
              <a:rPr lang="en-US" spc="0" dirty="0">
                <a:solidFill>
                  <a:srgbClr val="0080A5"/>
                </a:solidFill>
              </a:rPr>
              <a:t>Agenda</a:t>
            </a:r>
          </a:p>
        </p:txBody>
      </p:sp>
      <p:grpSp>
        <p:nvGrpSpPr>
          <p:cNvPr id="5" name="Group 4"/>
          <p:cNvGrpSpPr/>
          <p:nvPr/>
        </p:nvGrpSpPr>
        <p:grpSpPr>
          <a:xfrm>
            <a:off x="883921" y="1953585"/>
            <a:ext cx="10765670" cy="731520"/>
            <a:chOff x="883920" y="1386331"/>
            <a:chExt cx="10765670" cy="731520"/>
          </a:xfrm>
          <a:solidFill>
            <a:schemeClr val="bg1">
              <a:lumMod val="75000"/>
              <a:alpha val="30000"/>
            </a:schemeClr>
          </a:solidFill>
        </p:grpSpPr>
        <p:grpSp>
          <p:nvGrpSpPr>
            <p:cNvPr id="43" name="Group 42"/>
            <p:cNvGrpSpPr/>
            <p:nvPr/>
          </p:nvGrpSpPr>
          <p:grpSpPr>
            <a:xfrm>
              <a:off x="883920" y="1386331"/>
              <a:ext cx="10765670" cy="731520"/>
              <a:chOff x="433802" y="3689268"/>
              <a:chExt cx="5452648" cy="3168734"/>
            </a:xfrm>
            <a:grpFill/>
            <a:effectLst>
              <a:outerShdw blurRad="63500" algn="ctr" rotWithShape="0">
                <a:prstClr val="black">
                  <a:alpha val="25000"/>
                </a:prstClr>
              </a:outerShdw>
            </a:effectLst>
          </p:grpSpPr>
          <p:sp>
            <p:nvSpPr>
              <p:cNvPr id="44" name="Rectangle 43"/>
              <p:cNvSpPr/>
              <p:nvPr/>
            </p:nvSpPr>
            <p:spPr>
              <a:xfrm>
                <a:off x="433802" y="3689268"/>
                <a:ext cx="5452648" cy="316873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spc="-100" dirty="0" smtClean="0">
                  <a:solidFill>
                    <a:schemeClr val="bg1"/>
                  </a:solidFill>
                </a:endParaRPr>
              </a:p>
            </p:txBody>
          </p:sp>
          <p:sp>
            <p:nvSpPr>
              <p:cNvPr id="45" name="Rectangle 44"/>
              <p:cNvSpPr/>
              <p:nvPr/>
            </p:nvSpPr>
            <p:spPr>
              <a:xfrm rot="5400000">
                <a:off x="-1127705" y="5250776"/>
                <a:ext cx="3168733" cy="4571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dirty="0">
                  <a:solidFill>
                    <a:srgbClr val="FFFFFF"/>
                  </a:solidFill>
                </a:endParaRPr>
              </a:p>
            </p:txBody>
          </p:sp>
        </p:grpSp>
        <p:sp>
          <p:nvSpPr>
            <p:cNvPr id="23" name="Rectangle 22"/>
            <p:cNvSpPr/>
            <p:nvPr/>
          </p:nvSpPr>
          <p:spPr>
            <a:xfrm>
              <a:off x="1057563" y="1490485"/>
              <a:ext cx="7731510" cy="523220"/>
            </a:xfrm>
            <a:prstGeom prst="rect">
              <a:avLst/>
            </a:prstGeom>
            <a:noFill/>
          </p:spPr>
          <p:txBody>
            <a:bodyPr wrap="square" anchor="ctr" anchorCtr="0">
              <a:spAutoFit/>
            </a:bodyPr>
            <a:lstStyle/>
            <a:p>
              <a:pPr>
                <a:spcBef>
                  <a:spcPts val="600"/>
                </a:spcBef>
                <a:buClr>
                  <a:schemeClr val="tx2"/>
                </a:buClr>
                <a:buSzPct val="90000"/>
              </a:pPr>
              <a:r>
                <a:rPr lang="en-US" sz="2800" spc="-100" dirty="0" smtClean="0">
                  <a:solidFill>
                    <a:schemeClr val="bg1">
                      <a:lumMod val="50000"/>
                    </a:schemeClr>
                  </a:solidFill>
                </a:rPr>
                <a:t>Review:  PSS 101</a:t>
              </a:r>
              <a:endParaRPr lang="en-US" sz="2800" spc="-100" dirty="0">
                <a:solidFill>
                  <a:schemeClr val="bg1">
                    <a:lumMod val="50000"/>
                  </a:schemeClr>
                </a:solidFill>
              </a:endParaRPr>
            </a:p>
          </p:txBody>
        </p:sp>
      </p:grpSp>
      <p:grpSp>
        <p:nvGrpSpPr>
          <p:cNvPr id="3" name="Group 2"/>
          <p:cNvGrpSpPr/>
          <p:nvPr/>
        </p:nvGrpSpPr>
        <p:grpSpPr>
          <a:xfrm>
            <a:off x="883921" y="3819619"/>
            <a:ext cx="10765670" cy="731520"/>
            <a:chOff x="883920" y="4195330"/>
            <a:chExt cx="10765670" cy="731520"/>
          </a:xfrm>
          <a:solidFill>
            <a:schemeClr val="bg1">
              <a:lumMod val="75000"/>
              <a:alpha val="30000"/>
            </a:schemeClr>
          </a:solidFill>
        </p:grpSpPr>
        <p:grpSp>
          <p:nvGrpSpPr>
            <p:cNvPr id="52" name="Group 51"/>
            <p:cNvGrpSpPr/>
            <p:nvPr/>
          </p:nvGrpSpPr>
          <p:grpSpPr>
            <a:xfrm>
              <a:off x="883920" y="4195330"/>
              <a:ext cx="10765670" cy="731520"/>
              <a:chOff x="433802" y="3689268"/>
              <a:chExt cx="5452648" cy="3168734"/>
            </a:xfrm>
            <a:grpFill/>
            <a:effectLst>
              <a:outerShdw blurRad="63500" algn="ctr" rotWithShape="0">
                <a:prstClr val="black">
                  <a:alpha val="25000"/>
                </a:prstClr>
              </a:outerShdw>
            </a:effectLst>
          </p:grpSpPr>
          <p:sp>
            <p:nvSpPr>
              <p:cNvPr id="53" name="Rectangle 52"/>
              <p:cNvSpPr/>
              <p:nvPr/>
            </p:nvSpPr>
            <p:spPr>
              <a:xfrm>
                <a:off x="433802" y="3689268"/>
                <a:ext cx="5452648" cy="316873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spc="-100" dirty="0" smtClean="0">
                  <a:solidFill>
                    <a:schemeClr val="bg1"/>
                  </a:solidFill>
                </a:endParaRPr>
              </a:p>
            </p:txBody>
          </p:sp>
          <p:sp>
            <p:nvSpPr>
              <p:cNvPr id="54" name="Rectangle 53"/>
              <p:cNvSpPr/>
              <p:nvPr/>
            </p:nvSpPr>
            <p:spPr>
              <a:xfrm rot="5400000">
                <a:off x="-1127705" y="5250776"/>
                <a:ext cx="3168733" cy="4571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dirty="0">
                  <a:solidFill>
                    <a:srgbClr val="FFFFFF"/>
                  </a:solidFill>
                </a:endParaRPr>
              </a:p>
            </p:txBody>
          </p:sp>
        </p:grpSp>
        <p:sp>
          <p:nvSpPr>
            <p:cNvPr id="27" name="Rectangle 26"/>
            <p:cNvSpPr/>
            <p:nvPr/>
          </p:nvSpPr>
          <p:spPr>
            <a:xfrm>
              <a:off x="1044446" y="4299480"/>
              <a:ext cx="7744628" cy="523220"/>
            </a:xfrm>
            <a:prstGeom prst="rect">
              <a:avLst/>
            </a:prstGeom>
            <a:noFill/>
          </p:spPr>
          <p:txBody>
            <a:bodyPr wrap="square" anchor="ctr" anchorCtr="0">
              <a:spAutoFit/>
            </a:bodyPr>
            <a:lstStyle/>
            <a:p>
              <a:pPr>
                <a:spcBef>
                  <a:spcPts val="600"/>
                </a:spcBef>
                <a:buClr>
                  <a:schemeClr val="tx2"/>
                </a:buClr>
                <a:buSzPct val="90000"/>
              </a:pPr>
              <a:r>
                <a:rPr lang="en-US" sz="2800" spc="-100" dirty="0">
                  <a:solidFill>
                    <a:schemeClr val="bg1">
                      <a:lumMod val="50000"/>
                    </a:schemeClr>
                  </a:solidFill>
                </a:rPr>
                <a:t>Is Partner Support Service right for my business?</a:t>
              </a:r>
            </a:p>
          </p:txBody>
        </p:sp>
      </p:grpSp>
      <p:grpSp>
        <p:nvGrpSpPr>
          <p:cNvPr id="2" name="Group 1"/>
          <p:cNvGrpSpPr/>
          <p:nvPr/>
        </p:nvGrpSpPr>
        <p:grpSpPr>
          <a:xfrm>
            <a:off x="923805" y="4752630"/>
            <a:ext cx="10765670" cy="731519"/>
            <a:chOff x="883920" y="5131663"/>
            <a:chExt cx="10765670" cy="731519"/>
          </a:xfrm>
          <a:solidFill>
            <a:schemeClr val="bg1">
              <a:alpha val="30000"/>
            </a:schemeClr>
          </a:solidFill>
        </p:grpSpPr>
        <p:sp>
          <p:nvSpPr>
            <p:cNvPr id="56" name="Rectangle 55"/>
            <p:cNvSpPr/>
            <p:nvPr/>
          </p:nvSpPr>
          <p:spPr>
            <a:xfrm>
              <a:off x="883920" y="5131663"/>
              <a:ext cx="10765670" cy="73151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spc="-100" dirty="0" smtClean="0">
                <a:solidFill>
                  <a:schemeClr val="bg1"/>
                </a:solidFill>
              </a:endParaRPr>
            </a:p>
          </p:txBody>
        </p:sp>
        <p:sp>
          <p:nvSpPr>
            <p:cNvPr id="41" name="Rectangle 40"/>
            <p:cNvSpPr/>
            <p:nvPr/>
          </p:nvSpPr>
          <p:spPr>
            <a:xfrm>
              <a:off x="1044446" y="5266591"/>
              <a:ext cx="7744628" cy="461665"/>
            </a:xfrm>
            <a:prstGeom prst="rect">
              <a:avLst/>
            </a:prstGeom>
            <a:grpFill/>
          </p:spPr>
          <p:txBody>
            <a:bodyPr wrap="square" anchor="ctr" anchorCtr="0">
              <a:spAutoFit/>
            </a:bodyPr>
            <a:lstStyle/>
            <a:p>
              <a:pPr>
                <a:lnSpc>
                  <a:spcPct val="80000"/>
                </a:lnSpc>
                <a:spcBef>
                  <a:spcPct val="0"/>
                </a:spcBef>
                <a:buClr>
                  <a:schemeClr val="tx2"/>
                </a:buClr>
                <a:buSzPct val="90000"/>
              </a:pPr>
              <a:r>
                <a:rPr lang="en-US" sz="3000" dirty="0">
                  <a:solidFill>
                    <a:srgbClr val="0080A5"/>
                  </a:solidFill>
                  <a:latin typeface="+mj-lt"/>
                  <a:ea typeface="+mj-ea"/>
                  <a:cs typeface="+mj-cs"/>
                </a:rPr>
                <a:t>PSS adoption best practices</a:t>
              </a:r>
            </a:p>
          </p:txBody>
        </p:sp>
      </p:grpSp>
      <p:grpSp>
        <p:nvGrpSpPr>
          <p:cNvPr id="24" name="Group 23"/>
          <p:cNvGrpSpPr/>
          <p:nvPr/>
        </p:nvGrpSpPr>
        <p:grpSpPr>
          <a:xfrm>
            <a:off x="885600" y="5668678"/>
            <a:ext cx="10765670" cy="731520"/>
            <a:chOff x="883920" y="5131663"/>
            <a:chExt cx="10765670" cy="731520"/>
          </a:xfrm>
          <a:solidFill>
            <a:schemeClr val="bg1">
              <a:lumMod val="75000"/>
              <a:alpha val="30000"/>
            </a:schemeClr>
          </a:solidFill>
        </p:grpSpPr>
        <p:grpSp>
          <p:nvGrpSpPr>
            <p:cNvPr id="25" name="Group 24"/>
            <p:cNvGrpSpPr/>
            <p:nvPr/>
          </p:nvGrpSpPr>
          <p:grpSpPr>
            <a:xfrm>
              <a:off x="883920" y="5131663"/>
              <a:ext cx="10765670" cy="731520"/>
              <a:chOff x="433802" y="3689268"/>
              <a:chExt cx="5452648" cy="3168734"/>
            </a:xfrm>
            <a:grpFill/>
            <a:effectLst>
              <a:outerShdw blurRad="63500" algn="ctr" rotWithShape="0">
                <a:prstClr val="black">
                  <a:alpha val="25000"/>
                </a:prstClr>
              </a:outerShdw>
            </a:effectLst>
          </p:grpSpPr>
          <p:sp>
            <p:nvSpPr>
              <p:cNvPr id="28" name="Rectangle 27"/>
              <p:cNvSpPr/>
              <p:nvPr/>
            </p:nvSpPr>
            <p:spPr>
              <a:xfrm>
                <a:off x="433802" y="3689268"/>
                <a:ext cx="5452648" cy="316873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spc="-100" dirty="0" smtClean="0">
                  <a:solidFill>
                    <a:schemeClr val="bg1"/>
                  </a:solidFill>
                </a:endParaRPr>
              </a:p>
            </p:txBody>
          </p:sp>
          <p:sp>
            <p:nvSpPr>
              <p:cNvPr id="29" name="Rectangle 28"/>
              <p:cNvSpPr/>
              <p:nvPr/>
            </p:nvSpPr>
            <p:spPr>
              <a:xfrm rot="5400000">
                <a:off x="-1127705" y="5250776"/>
                <a:ext cx="3168733" cy="4571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dirty="0">
                  <a:solidFill>
                    <a:srgbClr val="FFFFFF"/>
                  </a:solidFill>
                </a:endParaRPr>
              </a:p>
            </p:txBody>
          </p:sp>
        </p:grpSp>
        <p:sp>
          <p:nvSpPr>
            <p:cNvPr id="26" name="Rectangle 25"/>
            <p:cNvSpPr/>
            <p:nvPr/>
          </p:nvSpPr>
          <p:spPr>
            <a:xfrm>
              <a:off x="1044446" y="5235814"/>
              <a:ext cx="7744628" cy="523220"/>
            </a:xfrm>
            <a:prstGeom prst="rect">
              <a:avLst/>
            </a:prstGeom>
            <a:noFill/>
          </p:spPr>
          <p:txBody>
            <a:bodyPr wrap="square" anchor="ctr" anchorCtr="0">
              <a:spAutoFit/>
            </a:bodyPr>
            <a:lstStyle/>
            <a:p>
              <a:pPr>
                <a:spcBef>
                  <a:spcPts val="600"/>
                </a:spcBef>
                <a:buClr>
                  <a:schemeClr val="tx2"/>
                </a:buClr>
                <a:buSzPct val="90000"/>
              </a:pPr>
              <a:r>
                <a:rPr lang="en-US" sz="2800" spc="-100" dirty="0">
                  <a:solidFill>
                    <a:schemeClr val="bg1">
                      <a:lumMod val="50000"/>
                    </a:schemeClr>
                  </a:solidFill>
                </a:rPr>
                <a:t>Key takeaways</a:t>
              </a:r>
            </a:p>
          </p:txBody>
        </p:sp>
      </p:grpSp>
      <p:grpSp>
        <p:nvGrpSpPr>
          <p:cNvPr id="30" name="Group 29"/>
          <p:cNvGrpSpPr/>
          <p:nvPr/>
        </p:nvGrpSpPr>
        <p:grpSpPr>
          <a:xfrm>
            <a:off x="878671" y="2883725"/>
            <a:ext cx="10765670" cy="731520"/>
            <a:chOff x="883920" y="1386331"/>
            <a:chExt cx="10765670" cy="731520"/>
          </a:xfrm>
          <a:solidFill>
            <a:schemeClr val="bg1">
              <a:lumMod val="75000"/>
              <a:alpha val="30000"/>
            </a:schemeClr>
          </a:solidFill>
        </p:grpSpPr>
        <p:grpSp>
          <p:nvGrpSpPr>
            <p:cNvPr id="32" name="Group 31"/>
            <p:cNvGrpSpPr/>
            <p:nvPr/>
          </p:nvGrpSpPr>
          <p:grpSpPr>
            <a:xfrm>
              <a:off x="883920" y="1386331"/>
              <a:ext cx="10765670" cy="731520"/>
              <a:chOff x="433802" y="3689268"/>
              <a:chExt cx="5452648" cy="3168734"/>
            </a:xfrm>
            <a:grpFill/>
            <a:effectLst>
              <a:outerShdw blurRad="63500" algn="ctr" rotWithShape="0">
                <a:prstClr val="black">
                  <a:alpha val="25000"/>
                </a:prstClr>
              </a:outerShdw>
            </a:effectLst>
          </p:grpSpPr>
          <p:sp>
            <p:nvSpPr>
              <p:cNvPr id="34" name="Rectangle 33"/>
              <p:cNvSpPr/>
              <p:nvPr/>
            </p:nvSpPr>
            <p:spPr>
              <a:xfrm>
                <a:off x="433802" y="3689268"/>
                <a:ext cx="5452648" cy="316873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spc="-100" dirty="0" smtClean="0">
                  <a:solidFill>
                    <a:schemeClr val="bg1"/>
                  </a:solidFill>
                </a:endParaRPr>
              </a:p>
            </p:txBody>
          </p:sp>
          <p:sp>
            <p:nvSpPr>
              <p:cNvPr id="36" name="Rectangle 35"/>
              <p:cNvSpPr/>
              <p:nvPr/>
            </p:nvSpPr>
            <p:spPr>
              <a:xfrm rot="5400000">
                <a:off x="-1127705" y="5250776"/>
                <a:ext cx="3168733" cy="4571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dirty="0">
                  <a:solidFill>
                    <a:srgbClr val="FFFFFF"/>
                  </a:solidFill>
                </a:endParaRPr>
              </a:p>
            </p:txBody>
          </p:sp>
        </p:grpSp>
        <p:sp>
          <p:nvSpPr>
            <p:cNvPr id="33" name="Rectangle 32"/>
            <p:cNvSpPr/>
            <p:nvPr/>
          </p:nvSpPr>
          <p:spPr>
            <a:xfrm>
              <a:off x="1057563" y="1490485"/>
              <a:ext cx="7731510" cy="523220"/>
            </a:xfrm>
            <a:prstGeom prst="rect">
              <a:avLst/>
            </a:prstGeom>
            <a:noFill/>
          </p:spPr>
          <p:txBody>
            <a:bodyPr wrap="square" anchor="ctr" anchorCtr="0">
              <a:spAutoFit/>
            </a:bodyPr>
            <a:lstStyle/>
            <a:p>
              <a:pPr>
                <a:spcBef>
                  <a:spcPts val="600"/>
                </a:spcBef>
                <a:buClr>
                  <a:schemeClr val="tx2"/>
                </a:buClr>
                <a:buSzPct val="90000"/>
              </a:pPr>
              <a:r>
                <a:rPr lang="en-US" sz="2800" spc="-100" dirty="0" smtClean="0">
                  <a:solidFill>
                    <a:schemeClr val="bg1">
                      <a:lumMod val="50000"/>
                    </a:schemeClr>
                  </a:solidFill>
                </a:rPr>
                <a:t>Progress so far</a:t>
              </a:r>
              <a:endParaRPr lang="en-US" sz="2800" spc="-100" dirty="0">
                <a:solidFill>
                  <a:schemeClr val="bg1">
                    <a:lumMod val="50000"/>
                  </a:schemeClr>
                </a:solidFill>
              </a:endParaRPr>
            </a:p>
          </p:txBody>
        </p:sp>
      </p:grpSp>
      <p:sp>
        <p:nvSpPr>
          <p:cNvPr id="37" name="Rectangle 36"/>
          <p:cNvSpPr/>
          <p:nvPr/>
        </p:nvSpPr>
        <p:spPr>
          <a:xfrm rot="5400000">
            <a:off x="561509" y="5053521"/>
            <a:ext cx="731520" cy="97198"/>
          </a:xfrm>
          <a:prstGeom prst="rect">
            <a:avLst/>
          </a:prstGeom>
          <a:solidFill>
            <a:srgbClr val="0080A5"/>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200" b="1" dirty="0">
              <a:solidFill>
                <a:srgbClr val="FFFFFF"/>
              </a:solidFill>
              <a:effectLst>
                <a:outerShdw blurRad="127000" algn="ctr" rotWithShape="0">
                  <a:prstClr val="black">
                    <a:alpha val="40000"/>
                  </a:prstClr>
                </a:outerShdw>
              </a:effectLst>
              <a:cs typeface="Adobe Arabic" pitchFamily="18" charset="-78"/>
            </a:endParaRPr>
          </a:p>
        </p:txBody>
      </p:sp>
      <p:sp>
        <p:nvSpPr>
          <p:cNvPr id="35" name="Rectangle 34"/>
          <p:cNvSpPr/>
          <p:nvPr/>
        </p:nvSpPr>
        <p:spPr>
          <a:xfrm>
            <a:off x="429211" y="1561556"/>
            <a:ext cx="11095073" cy="51082"/>
          </a:xfrm>
          <a:prstGeom prst="rect">
            <a:avLst/>
          </a:prstGeom>
          <a:solidFill>
            <a:srgbClr val="0080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5"/>
            <a:endParaRPr lang="en-US" sz="1900" dirty="0">
              <a:solidFill>
                <a:srgbClr val="FFFFFF"/>
              </a:solidFill>
            </a:endParaRPr>
          </a:p>
        </p:txBody>
      </p:sp>
    </p:spTree>
    <p:extLst>
      <p:ext uri="{BB962C8B-B14F-4D97-AF65-F5344CB8AC3E}">
        <p14:creationId xmlns:p14="http://schemas.microsoft.com/office/powerpoint/2010/main" val="202740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65ebfe669c41dd868d61678746378e2d8193eac4"/>
</p:tagLst>
</file>

<file path=ppt/theme/theme1.xml><?xml version="1.0" encoding="utf-8"?>
<a:theme xmlns:a="http://schemas.openxmlformats.org/drawingml/2006/main" name="Cisco_Template_2010_Arial">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1440" tIns="45720" rIns="91440" bIns="45720" rtlCol="0">
        <a:spAutoFit/>
      </a:bodyPr>
      <a:lstStyle>
        <a:defPPr>
          <a:lnSpc>
            <a:spcPct val="95000"/>
          </a:lnSpc>
          <a:spcBef>
            <a:spcPts val="600"/>
          </a:spcBef>
          <a:buClr>
            <a:schemeClr val="tx2"/>
          </a:buClr>
          <a:buSzPct val="90000"/>
          <a:defRPr sz="1600" dirty="0" smtClean="0">
            <a:solidFill>
              <a:srgbClr val="4D4D4D"/>
            </a:solidFill>
            <a:latin typeface="+mj-lt"/>
          </a:defRPr>
        </a:defPPr>
      </a:lstStyle>
    </a:txDef>
  </a:objectDefaults>
  <a:extraClrSchemeLst/>
</a:theme>
</file>

<file path=ppt/theme/theme2.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Cisco_Template_2010_Arial</Template>
  <TotalTime>35884</TotalTime>
  <Words>1057</Words>
  <Application>Microsoft Office PowerPoint</Application>
  <PresentationFormat>自定义</PresentationFormat>
  <Paragraphs>701</Paragraphs>
  <Slides>21</Slides>
  <Notes>17</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21</vt:i4>
      </vt:variant>
    </vt:vector>
  </HeadingPairs>
  <TitlesOfParts>
    <vt:vector size="33" baseType="lpstr">
      <vt:lpstr>Arial</vt:lpstr>
      <vt:lpstr>宋体</vt:lpstr>
      <vt:lpstr>Calibri</vt:lpstr>
      <vt:lpstr>Adobe Arabic</vt:lpstr>
      <vt:lpstr>微软雅黑</vt:lpstr>
      <vt:lpstr>Wingdings</vt:lpstr>
      <vt:lpstr>ＭＳ Ｐゴシック</vt:lpstr>
      <vt:lpstr>Verdana</vt:lpstr>
      <vt:lpstr>Arial Unicode MS</vt:lpstr>
      <vt:lpstr>Segoe UI</vt:lpstr>
      <vt:lpstr>Cisco_Template_2010_Arial</vt:lpstr>
      <vt:lpstr>Default Theme</vt:lpstr>
      <vt:lpstr>Partner Support Service 202   </vt:lpstr>
      <vt:lpstr>About this presentation</vt:lpstr>
      <vt:lpstr>Agenda</vt:lpstr>
      <vt:lpstr>What makes a Cisco service “smart”?</vt:lpstr>
      <vt:lpstr>Partner Support Service</vt:lpstr>
      <vt:lpstr>Agenda</vt:lpstr>
      <vt:lpstr>PSS Results</vt:lpstr>
      <vt:lpstr>Is PSS right for my business?</vt:lpstr>
      <vt:lpstr>Agenda</vt:lpstr>
      <vt:lpstr>PSS adoption best practices:  Adoption “tracks”</vt:lpstr>
      <vt:lpstr>Adoption Track:  Operations &amp; Delivery</vt:lpstr>
      <vt:lpstr>Adoption Track:  Operations &amp; Delivery</vt:lpstr>
      <vt:lpstr>Adoption track:  Smart adoption</vt:lpstr>
      <vt:lpstr>Adoption track:  Smart adoption</vt:lpstr>
      <vt:lpstr>Best practice:  Phased adoption</vt:lpstr>
      <vt:lpstr>Best practice:  Phased adoption</vt:lpstr>
      <vt:lpstr>Coverage opportunity in a customer network</vt:lpstr>
      <vt:lpstr>Agenda</vt:lpstr>
      <vt:lpstr>Key takeaways</vt:lpstr>
      <vt:lpstr>PowerPoint 演示文稿</vt:lpstr>
      <vt:lpstr>声明：</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Cisco</dc:title>
  <dc:creator>Cisco</dc:creator>
  <cp:lastModifiedBy>Microsoft</cp:lastModifiedBy>
  <cp:revision>1118</cp:revision>
  <cp:lastPrinted>2013-06-17T16:47:18Z</cp:lastPrinted>
  <dcterms:created xsi:type="dcterms:W3CDTF">2012-07-20T22:11:25Z</dcterms:created>
  <dcterms:modified xsi:type="dcterms:W3CDTF">2018-01-05T05:14:37Z</dcterms:modified>
</cp:coreProperties>
</file>